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58"/>
  </p:notesMasterIdLst>
  <p:handoutMasterIdLst>
    <p:handoutMasterId r:id="rId59"/>
  </p:handoutMasterIdLst>
  <p:sldIdLst>
    <p:sldId id="256" r:id="rId2"/>
    <p:sldId id="257" r:id="rId3"/>
    <p:sldId id="411" r:id="rId4"/>
    <p:sldId id="412" r:id="rId5"/>
    <p:sldId id="404" r:id="rId6"/>
    <p:sldId id="405" r:id="rId7"/>
    <p:sldId id="465" r:id="rId8"/>
    <p:sldId id="370" r:id="rId9"/>
    <p:sldId id="415" r:id="rId10"/>
    <p:sldId id="425" r:id="rId11"/>
    <p:sldId id="416" r:id="rId12"/>
    <p:sldId id="417" r:id="rId13"/>
    <p:sldId id="418" r:id="rId14"/>
    <p:sldId id="472" r:id="rId15"/>
    <p:sldId id="424" r:id="rId16"/>
    <p:sldId id="422" r:id="rId17"/>
    <p:sldId id="423" r:id="rId18"/>
    <p:sldId id="277" r:id="rId19"/>
    <p:sldId id="406" r:id="rId20"/>
    <p:sldId id="428" r:id="rId21"/>
    <p:sldId id="466" r:id="rId22"/>
    <p:sldId id="426" r:id="rId23"/>
    <p:sldId id="429" r:id="rId24"/>
    <p:sldId id="430" r:id="rId25"/>
    <p:sldId id="432" r:id="rId26"/>
    <p:sldId id="433" r:id="rId27"/>
    <p:sldId id="449" r:id="rId28"/>
    <p:sldId id="450" r:id="rId29"/>
    <p:sldId id="447" r:id="rId30"/>
    <p:sldId id="448" r:id="rId31"/>
    <p:sldId id="434" r:id="rId32"/>
    <p:sldId id="476" r:id="rId33"/>
    <p:sldId id="421" r:id="rId34"/>
    <p:sldId id="446" r:id="rId35"/>
    <p:sldId id="439" r:id="rId36"/>
    <p:sldId id="440" r:id="rId37"/>
    <p:sldId id="441" r:id="rId38"/>
    <p:sldId id="442" r:id="rId39"/>
    <p:sldId id="444" r:id="rId40"/>
    <p:sldId id="436" r:id="rId41"/>
    <p:sldId id="431" r:id="rId42"/>
    <p:sldId id="456" r:id="rId43"/>
    <p:sldId id="457" r:id="rId44"/>
    <p:sldId id="315" r:id="rId45"/>
    <p:sldId id="316" r:id="rId46"/>
    <p:sldId id="317" r:id="rId47"/>
    <p:sldId id="461" r:id="rId48"/>
    <p:sldId id="462" r:id="rId49"/>
    <p:sldId id="463" r:id="rId50"/>
    <p:sldId id="460" r:id="rId51"/>
    <p:sldId id="459" r:id="rId52"/>
    <p:sldId id="468" r:id="rId53"/>
    <p:sldId id="467" r:id="rId54"/>
    <p:sldId id="464" r:id="rId55"/>
    <p:sldId id="458" r:id="rId56"/>
    <p:sldId id="410" r:id="rId57"/>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64AEB0A-E910-10B5-74E4-5ED392BAF898}" name="Catherine Vachon" initials="CV" userId="S::c2vachon@uqac.ca::531c8429-4366-4ada-9ff8-a125c0bee8c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CAE7F5"/>
    <a:srgbClr val="0D266D"/>
    <a:srgbClr val="D60B41"/>
    <a:srgbClr val="ED585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7019"/>
    <p:restoredTop sz="67666" autoAdjust="0"/>
  </p:normalViewPr>
  <p:slideViewPr>
    <p:cSldViewPr snapToGrid="0" snapToObjects="1">
      <p:cViewPr varScale="1">
        <p:scale>
          <a:sx n="107" d="100"/>
          <a:sy n="107" d="100"/>
        </p:scale>
        <p:origin x="2192" y="168"/>
      </p:cViewPr>
      <p:guideLst/>
    </p:cSldViewPr>
  </p:slideViewPr>
  <p:notesTextViewPr>
    <p:cViewPr>
      <p:scale>
        <a:sx n="1" d="1"/>
        <a:sy n="1" d="1"/>
      </p:scale>
      <p:origin x="0" y="0"/>
    </p:cViewPr>
  </p:notesTextViewPr>
  <p:sorterViewPr>
    <p:cViewPr>
      <p:scale>
        <a:sx n="1" d="1"/>
        <a:sy n="1" d="1"/>
      </p:scale>
      <p:origin x="0" y="0"/>
    </p:cViewPr>
  </p:sorterViewPr>
  <p:notesViewPr>
    <p:cSldViewPr snapToGrid="0" snapToObjects="1">
      <p:cViewPr varScale="1">
        <p:scale>
          <a:sx n="84" d="100"/>
          <a:sy n="84" d="100"/>
        </p:scale>
        <p:origin x="3912"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microsoft.com/office/2018/10/relationships/authors" Target="author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B95676D-584F-7549-9D0D-0D747A4172BD}" type="datetimeFigureOut">
              <a:rPr lang="fr-FR" smtClean="0"/>
              <a:t>24/03/2025</a:t>
            </a:fld>
            <a:endParaRPr lang="fr-FR"/>
          </a:p>
        </p:txBody>
      </p:sp>
      <p:sp>
        <p:nvSpPr>
          <p:cNvPr id="4" name="Espace réservé du pied de page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BF3D40B-96DE-E84D-BA9C-FFBA1F2A8B06}" type="slidenum">
              <a:rPr lang="fr-FR" smtClean="0"/>
              <a:t>‹n°›</a:t>
            </a:fld>
            <a:endParaRPr lang="fr-FR"/>
          </a:p>
        </p:txBody>
      </p:sp>
    </p:spTree>
    <p:extLst>
      <p:ext uri="{BB962C8B-B14F-4D97-AF65-F5344CB8AC3E}">
        <p14:creationId xmlns:p14="http://schemas.microsoft.com/office/powerpoint/2010/main" val="11869288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41C6832-B8BA-8E4E-8B27-EF156E649FFC}" type="datetimeFigureOut">
              <a:rPr lang="fr-FR" smtClean="0"/>
              <a:t>24/03/2025</a:t>
            </a:fld>
            <a:endParaRPr lang="fr-FR"/>
          </a:p>
        </p:txBody>
      </p:sp>
      <p:sp>
        <p:nvSpPr>
          <p:cNvPr id="4" name="Espace réservé de l'image des diapositives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r>
              <a:rPr lang="fr-FR"/>
              <a:t>Modifier les styles du texte du masque
Deuxième niveau
Troisième niveau
Quatrième niveau
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DF64D6D-12D5-8A41-9E3A-129306093ADA}" type="slidenum">
              <a:rPr lang="fr-FR" smtClean="0"/>
              <a:t>‹n°›</a:t>
            </a:fld>
            <a:endParaRPr lang="fr-FR"/>
          </a:p>
        </p:txBody>
      </p:sp>
    </p:spTree>
    <p:extLst>
      <p:ext uri="{BB962C8B-B14F-4D97-AF65-F5344CB8AC3E}">
        <p14:creationId xmlns:p14="http://schemas.microsoft.com/office/powerpoint/2010/main" val="481159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2DF64D6D-12D5-8A41-9E3A-129306093ADA}" type="slidenum">
              <a:rPr lang="fr-FR" smtClean="0"/>
              <a:t>1</a:t>
            </a:fld>
            <a:endParaRPr lang="fr-FR"/>
          </a:p>
        </p:txBody>
      </p:sp>
    </p:spTree>
    <p:extLst>
      <p:ext uri="{BB962C8B-B14F-4D97-AF65-F5344CB8AC3E}">
        <p14:creationId xmlns:p14="http://schemas.microsoft.com/office/powerpoint/2010/main" val="31793244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a:extLst>
            <a:ext uri="{FF2B5EF4-FFF2-40B4-BE49-F238E27FC236}">
              <a16:creationId xmlns:a16="http://schemas.microsoft.com/office/drawing/2014/main" id="{5364840F-638A-68E2-BF4D-8E5B1AF0F320}"/>
            </a:ext>
          </a:extLst>
        </p:cNvPr>
        <p:cNvGrpSpPr/>
        <p:nvPr/>
      </p:nvGrpSpPr>
      <p:grpSpPr>
        <a:xfrm>
          <a:off x="0" y="0"/>
          <a:ext cx="0" cy="0"/>
          <a:chOff x="0" y="0"/>
          <a:chExt cx="0" cy="0"/>
        </a:xfrm>
      </p:grpSpPr>
      <p:sp>
        <p:nvSpPr>
          <p:cNvPr id="258" name="Google Shape;258;p26:notes">
            <a:extLst>
              <a:ext uri="{FF2B5EF4-FFF2-40B4-BE49-F238E27FC236}">
                <a16:creationId xmlns:a16="http://schemas.microsoft.com/office/drawing/2014/main" id="{5D1009AA-B96F-6D15-9FF1-A9340D296CB0}"/>
              </a:ext>
            </a:extLst>
          </p:cNvPr>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9" name="Google Shape;259;p26:notes">
            <a:extLst>
              <a:ext uri="{FF2B5EF4-FFF2-40B4-BE49-F238E27FC236}">
                <a16:creationId xmlns:a16="http://schemas.microsoft.com/office/drawing/2014/main" id="{D9971098-CA61-70CF-EE65-B3BD72112A2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CA" b="1" dirty="0"/>
              <a:t>Informations additionnelles de la diapositive 9.</a:t>
            </a:r>
            <a:endParaRPr lang="fr-CA" dirty="0"/>
          </a:p>
          <a:p>
            <a:pPr marL="0" marR="0" lvl="0" indent="0" algn="l" rtl="0">
              <a:lnSpc>
                <a:spcPct val="100000"/>
              </a:lnSpc>
              <a:spcBef>
                <a:spcPts val="0"/>
              </a:spcBef>
              <a:spcAft>
                <a:spcPts val="0"/>
              </a:spcAft>
              <a:buClr>
                <a:schemeClr val="dk1"/>
              </a:buClr>
              <a:buSzPts val="1200"/>
              <a:buFont typeface="Calibri"/>
              <a:buNone/>
            </a:pPr>
            <a:endParaRPr lang="fr-CA" dirty="0"/>
          </a:p>
          <a:p>
            <a:pPr marL="0" marR="0" lvl="0" indent="0" algn="l" rtl="0">
              <a:lnSpc>
                <a:spcPct val="100000"/>
              </a:lnSpc>
              <a:spcBef>
                <a:spcPts val="0"/>
              </a:spcBef>
              <a:spcAft>
                <a:spcPts val="0"/>
              </a:spcAft>
              <a:buClr>
                <a:schemeClr val="dk1"/>
              </a:buClr>
              <a:buSzPts val="1200"/>
              <a:buFont typeface="Calibri"/>
              <a:buNone/>
            </a:pPr>
            <a:endParaRPr lang="fr-CA" dirty="0"/>
          </a:p>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10096690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CA" b="1" dirty="0"/>
              <a:t>Informations additionnelles de la diapositive 9.</a:t>
            </a:r>
            <a:endParaRPr lang="fr-CA" dirty="0"/>
          </a:p>
          <a:p>
            <a:pPr marL="0" marR="0" lvl="0" indent="0" algn="l" rtl="0">
              <a:lnSpc>
                <a:spcPct val="100000"/>
              </a:lnSpc>
              <a:spcBef>
                <a:spcPts val="0"/>
              </a:spcBef>
              <a:spcAft>
                <a:spcPts val="0"/>
              </a:spcAft>
              <a:buClr>
                <a:schemeClr val="dk1"/>
              </a:buClr>
              <a:buSzPts val="1200"/>
              <a:buFont typeface="Calibri"/>
              <a:buNone/>
            </a:pPr>
            <a:endParaRPr lang="fr-CA" dirty="0"/>
          </a:p>
          <a:p>
            <a:pPr marL="0" marR="0" lvl="0"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p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8" name="Google Shape;198;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CA" b="1" dirty="0"/>
              <a:t>Informations additionnelles de la diapositive 9.</a:t>
            </a:r>
            <a:endParaRPr lang="fr-CA" dirty="0"/>
          </a:p>
          <a:p>
            <a:pPr marL="0" marR="0" lvl="0" indent="0" algn="l" rtl="0">
              <a:lnSpc>
                <a:spcPct val="100000"/>
              </a:lnSpc>
              <a:spcBef>
                <a:spcPts val="0"/>
              </a:spcBef>
              <a:spcAft>
                <a:spcPts val="0"/>
              </a:spcAft>
              <a:buClr>
                <a:schemeClr val="dk1"/>
              </a:buClr>
              <a:buSzPts val="1200"/>
              <a:buFont typeface="Calibri"/>
              <a:buNone/>
            </a:pPr>
            <a:endParaRPr lang="fr-CA" dirty="0"/>
          </a:p>
          <a:p>
            <a:pPr marL="0" lvl="0" indent="0" algn="l" rtl="0">
              <a:lnSpc>
                <a:spcPct val="100000"/>
              </a:lnSpc>
              <a:spcBef>
                <a:spcPts val="0"/>
              </a:spcBef>
              <a:spcAft>
                <a:spcPts val="0"/>
              </a:spcAft>
              <a:buSzPts val="1400"/>
              <a:buNone/>
            </a:pPr>
            <a:endParaRPr lang="fr-CA" dirty="0"/>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p2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3" name="Google Shape;313;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b="0" i="0" u="none" strike="noStrike" dirty="0">
              <a:solidFill>
                <a:srgbClr val="0D266D"/>
              </a:solidFill>
              <a:latin typeface="Calibri"/>
              <a:ea typeface="Calibri"/>
              <a:cs typeface="Calibri"/>
              <a:sym typeface="Calibri"/>
            </a:endParaRPr>
          </a:p>
          <a:p>
            <a:pPr marL="0" lvl="0" indent="0" algn="l" rtl="0">
              <a:spcBef>
                <a:spcPts val="0"/>
              </a:spcBef>
              <a:spcAft>
                <a:spcPts val="0"/>
              </a:spcAft>
              <a:buNone/>
            </a:pPr>
            <a:endParaRPr dirty="0"/>
          </a:p>
        </p:txBody>
      </p:sp>
      <p:sp>
        <p:nvSpPr>
          <p:cNvPr id="314" name="Google Shape;314;p2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CA"/>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a:extLst>
            <a:ext uri="{FF2B5EF4-FFF2-40B4-BE49-F238E27FC236}">
              <a16:creationId xmlns:a16="http://schemas.microsoft.com/office/drawing/2014/main" id="{4E12785F-ADEB-8489-C7A0-5B579363483D}"/>
            </a:ext>
          </a:extLst>
        </p:cNvPr>
        <p:cNvGrpSpPr/>
        <p:nvPr/>
      </p:nvGrpSpPr>
      <p:grpSpPr>
        <a:xfrm>
          <a:off x="0" y="0"/>
          <a:ext cx="0" cy="0"/>
          <a:chOff x="0" y="0"/>
          <a:chExt cx="0" cy="0"/>
        </a:xfrm>
      </p:grpSpPr>
      <p:sp>
        <p:nvSpPr>
          <p:cNvPr id="312" name="Google Shape;312;p27:notes">
            <a:extLst>
              <a:ext uri="{FF2B5EF4-FFF2-40B4-BE49-F238E27FC236}">
                <a16:creationId xmlns:a16="http://schemas.microsoft.com/office/drawing/2014/main" id="{08881A13-A13F-26DE-8858-33F53F7A94AE}"/>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3" name="Google Shape;313;p27:notes">
            <a:extLst>
              <a:ext uri="{FF2B5EF4-FFF2-40B4-BE49-F238E27FC236}">
                <a16:creationId xmlns:a16="http://schemas.microsoft.com/office/drawing/2014/main" id="{83C82CDE-4D52-7192-B100-E7688EC7D2AE}"/>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CA" sz="1200" b="1" i="0" u="none" strike="noStrike" dirty="0">
                <a:solidFill>
                  <a:srgbClr val="0D266D"/>
                </a:solidFill>
                <a:latin typeface="Calibri"/>
                <a:ea typeface="Calibri"/>
                <a:cs typeface="Calibri"/>
                <a:sym typeface="Calibri"/>
              </a:rPr>
              <a:t>La bonne réponse est surlignée en bleu.</a:t>
            </a:r>
            <a:endParaRPr sz="1200" b="1" i="0" u="none" strike="noStrike" dirty="0">
              <a:solidFill>
                <a:srgbClr val="0D266D"/>
              </a:solidFill>
              <a:latin typeface="Calibri"/>
              <a:ea typeface="Calibri"/>
              <a:cs typeface="Calibri"/>
              <a:sym typeface="Calibri"/>
            </a:endParaRPr>
          </a:p>
          <a:p>
            <a:pPr marL="0" lvl="0" indent="0" algn="l" rtl="0">
              <a:spcBef>
                <a:spcPts val="0"/>
              </a:spcBef>
              <a:spcAft>
                <a:spcPts val="0"/>
              </a:spcAft>
              <a:buNone/>
            </a:pPr>
            <a:endParaRPr dirty="0"/>
          </a:p>
        </p:txBody>
      </p:sp>
      <p:sp>
        <p:nvSpPr>
          <p:cNvPr id="314" name="Google Shape;314;p27:notes">
            <a:extLst>
              <a:ext uri="{FF2B5EF4-FFF2-40B4-BE49-F238E27FC236}">
                <a16:creationId xmlns:a16="http://schemas.microsoft.com/office/drawing/2014/main" id="{64E683D0-C7D1-220B-F537-250ADB6CE28F}"/>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CA"/>
              <a:t>14</a:t>
            </a:fld>
            <a:endParaRPr/>
          </a:p>
        </p:txBody>
      </p:sp>
    </p:spTree>
    <p:extLst>
      <p:ext uri="{BB962C8B-B14F-4D97-AF65-F5344CB8AC3E}">
        <p14:creationId xmlns:p14="http://schemas.microsoft.com/office/powerpoint/2010/main" val="4547271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a:extLst>
            <a:ext uri="{FF2B5EF4-FFF2-40B4-BE49-F238E27FC236}">
              <a16:creationId xmlns:a16="http://schemas.microsoft.com/office/drawing/2014/main" id="{987C7538-266F-3D72-7D7F-DB9E79E4D907}"/>
            </a:ext>
          </a:extLst>
        </p:cNvPr>
        <p:cNvGrpSpPr/>
        <p:nvPr/>
      </p:nvGrpSpPr>
      <p:grpSpPr>
        <a:xfrm>
          <a:off x="0" y="0"/>
          <a:ext cx="0" cy="0"/>
          <a:chOff x="0" y="0"/>
          <a:chExt cx="0" cy="0"/>
        </a:xfrm>
      </p:grpSpPr>
      <p:sp>
        <p:nvSpPr>
          <p:cNvPr id="228" name="Google Shape;228;p22:notes">
            <a:extLst>
              <a:ext uri="{FF2B5EF4-FFF2-40B4-BE49-F238E27FC236}">
                <a16:creationId xmlns:a16="http://schemas.microsoft.com/office/drawing/2014/main" id="{9FACEAB7-E82C-637A-D9D5-0BF826E5C3EE}"/>
              </a:ext>
            </a:extLst>
          </p:cNvPr>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9" name="Google Shape;229;p22:notes">
            <a:extLst>
              <a:ext uri="{FF2B5EF4-FFF2-40B4-BE49-F238E27FC236}">
                <a16:creationId xmlns:a16="http://schemas.microsoft.com/office/drawing/2014/main" id="{D4DED25A-F90F-07AF-8C4A-3B4852BCB999}"/>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b="0" i="0" dirty="0">
              <a:solidFill>
                <a:srgbClr val="212529"/>
              </a:solidFill>
              <a:latin typeface="Open Sans"/>
              <a:ea typeface="Open Sans"/>
              <a:cs typeface="Open Sans"/>
              <a:sym typeface="Open Sans"/>
            </a:endParaRPr>
          </a:p>
        </p:txBody>
      </p:sp>
    </p:spTree>
    <p:extLst>
      <p:ext uri="{BB962C8B-B14F-4D97-AF65-F5344CB8AC3E}">
        <p14:creationId xmlns:p14="http://schemas.microsoft.com/office/powerpoint/2010/main" val="16001546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a:extLst>
            <a:ext uri="{FF2B5EF4-FFF2-40B4-BE49-F238E27FC236}">
              <a16:creationId xmlns:a16="http://schemas.microsoft.com/office/drawing/2014/main" id="{849142C1-62BF-204F-67E0-637009FC0A70}"/>
            </a:ext>
          </a:extLst>
        </p:cNvPr>
        <p:cNvGrpSpPr/>
        <p:nvPr/>
      </p:nvGrpSpPr>
      <p:grpSpPr>
        <a:xfrm>
          <a:off x="0" y="0"/>
          <a:ext cx="0" cy="0"/>
          <a:chOff x="0" y="0"/>
          <a:chExt cx="0" cy="0"/>
        </a:xfrm>
      </p:grpSpPr>
      <p:sp>
        <p:nvSpPr>
          <p:cNvPr id="312" name="Google Shape;312;p27:notes">
            <a:extLst>
              <a:ext uri="{FF2B5EF4-FFF2-40B4-BE49-F238E27FC236}">
                <a16:creationId xmlns:a16="http://schemas.microsoft.com/office/drawing/2014/main" id="{2E73AED2-056D-4034-262B-699A23063F29}"/>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3" name="Google Shape;313;p27:notes">
            <a:extLst>
              <a:ext uri="{FF2B5EF4-FFF2-40B4-BE49-F238E27FC236}">
                <a16:creationId xmlns:a16="http://schemas.microsoft.com/office/drawing/2014/main" id="{6C20F868-66D7-B7B3-C59A-5A6A2FAFFD79}"/>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algn="just"/>
            <a:endParaRPr lang="fr-FR" sz="1800" kern="100" dirty="0">
              <a:solidFill>
                <a:srgbClr val="000000"/>
              </a:solidFill>
              <a:effectLst/>
              <a:latin typeface="Arial" panose="020B0604020202020204" pitchFamily="34" charset="0"/>
              <a:ea typeface="Aptos" panose="020B0004020202020204" pitchFamily="34" charset="0"/>
              <a:cs typeface="Times New Roman" panose="02020603050405020304" pitchFamily="18" charset="0"/>
            </a:endParaRPr>
          </a:p>
          <a:p>
            <a:pPr marL="0" marR="0" lvl="0" indent="0" algn="l" rtl="0">
              <a:lnSpc>
                <a:spcPct val="100000"/>
              </a:lnSpc>
              <a:spcBef>
                <a:spcPts val="0"/>
              </a:spcBef>
              <a:spcAft>
                <a:spcPts val="0"/>
              </a:spcAft>
              <a:buClr>
                <a:schemeClr val="dk1"/>
              </a:buClr>
              <a:buSzPts val="1200"/>
              <a:buFont typeface="Calibri"/>
              <a:buNone/>
            </a:pPr>
            <a:endParaRPr sz="1200" b="0" i="0" u="none" strike="noStrike" dirty="0">
              <a:solidFill>
                <a:srgbClr val="0D266D"/>
              </a:solidFill>
              <a:latin typeface="Calibri"/>
              <a:ea typeface="Calibri"/>
              <a:cs typeface="Calibri"/>
              <a:sym typeface="Calibri"/>
            </a:endParaRPr>
          </a:p>
          <a:p>
            <a:pPr marL="0" lvl="0" indent="0" algn="l" rtl="0">
              <a:spcBef>
                <a:spcPts val="0"/>
              </a:spcBef>
              <a:spcAft>
                <a:spcPts val="0"/>
              </a:spcAft>
              <a:buNone/>
            </a:pPr>
            <a:endParaRPr dirty="0"/>
          </a:p>
        </p:txBody>
      </p:sp>
      <p:sp>
        <p:nvSpPr>
          <p:cNvPr id="314" name="Google Shape;314;p27:notes">
            <a:extLst>
              <a:ext uri="{FF2B5EF4-FFF2-40B4-BE49-F238E27FC236}">
                <a16:creationId xmlns:a16="http://schemas.microsoft.com/office/drawing/2014/main" id="{1A5F93D4-BAA4-166E-0BCC-128E22449157}"/>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CA"/>
              <a:t>16</a:t>
            </a:fld>
            <a:endParaRPr/>
          </a:p>
        </p:txBody>
      </p:sp>
    </p:spTree>
    <p:extLst>
      <p:ext uri="{BB962C8B-B14F-4D97-AF65-F5344CB8AC3E}">
        <p14:creationId xmlns:p14="http://schemas.microsoft.com/office/powerpoint/2010/main" val="7566688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a:extLst>
            <a:ext uri="{FF2B5EF4-FFF2-40B4-BE49-F238E27FC236}">
              <a16:creationId xmlns:a16="http://schemas.microsoft.com/office/drawing/2014/main" id="{79F0E831-B2CB-EDF5-4EA5-FA268BE6FA08}"/>
            </a:ext>
          </a:extLst>
        </p:cNvPr>
        <p:cNvGrpSpPr/>
        <p:nvPr/>
      </p:nvGrpSpPr>
      <p:grpSpPr>
        <a:xfrm>
          <a:off x="0" y="0"/>
          <a:ext cx="0" cy="0"/>
          <a:chOff x="0" y="0"/>
          <a:chExt cx="0" cy="0"/>
        </a:xfrm>
      </p:grpSpPr>
      <p:sp>
        <p:nvSpPr>
          <p:cNvPr id="312" name="Google Shape;312;p27:notes">
            <a:extLst>
              <a:ext uri="{FF2B5EF4-FFF2-40B4-BE49-F238E27FC236}">
                <a16:creationId xmlns:a16="http://schemas.microsoft.com/office/drawing/2014/main" id="{EE561209-449F-759E-3171-05970247E760}"/>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3" name="Google Shape;313;p27:notes">
            <a:extLst>
              <a:ext uri="{FF2B5EF4-FFF2-40B4-BE49-F238E27FC236}">
                <a16:creationId xmlns:a16="http://schemas.microsoft.com/office/drawing/2014/main" id="{486DA00F-5193-D00A-3C8B-A70F03B19413}"/>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CA" b="1" dirty="0"/>
              <a:t>La bonne réponse est surlignée en bleu.</a:t>
            </a:r>
            <a:endParaRPr sz="1200" b="0" i="0" u="none" strike="noStrike" dirty="0">
              <a:solidFill>
                <a:srgbClr val="0D266D"/>
              </a:solidFill>
              <a:latin typeface="Calibri"/>
              <a:ea typeface="Calibri"/>
              <a:cs typeface="Calibri"/>
              <a:sym typeface="Calibri"/>
            </a:endParaRPr>
          </a:p>
          <a:p>
            <a:pPr marL="0" lvl="0" indent="0" algn="l" rtl="0">
              <a:spcBef>
                <a:spcPts val="0"/>
              </a:spcBef>
              <a:spcAft>
                <a:spcPts val="0"/>
              </a:spcAft>
              <a:buNone/>
            </a:pPr>
            <a:endParaRPr dirty="0"/>
          </a:p>
        </p:txBody>
      </p:sp>
      <p:sp>
        <p:nvSpPr>
          <p:cNvPr id="314" name="Google Shape;314;p27:notes">
            <a:extLst>
              <a:ext uri="{FF2B5EF4-FFF2-40B4-BE49-F238E27FC236}">
                <a16:creationId xmlns:a16="http://schemas.microsoft.com/office/drawing/2014/main" id="{FF5930D9-7559-8494-7083-8C1CAE347D35}"/>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CA"/>
              <a:t>17</a:t>
            </a:fld>
            <a:endParaRPr/>
          </a:p>
        </p:txBody>
      </p:sp>
    </p:spTree>
    <p:extLst>
      <p:ext uri="{BB962C8B-B14F-4D97-AF65-F5344CB8AC3E}">
        <p14:creationId xmlns:p14="http://schemas.microsoft.com/office/powerpoint/2010/main" val="40684691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p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9" name="Google Shape;229;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indent="0">
              <a:spcBef>
                <a:spcPts val="1200"/>
              </a:spcBef>
              <a:buNone/>
            </a:pPr>
            <a:endParaRPr b="0" i="0" dirty="0">
              <a:solidFill>
                <a:srgbClr val="212529"/>
              </a:solidFill>
              <a:latin typeface="Open Sans"/>
              <a:ea typeface="Open Sans"/>
              <a:cs typeface="Open Sans"/>
              <a:sym typeface="Open San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a:extLst>
            <a:ext uri="{FF2B5EF4-FFF2-40B4-BE49-F238E27FC236}">
              <a16:creationId xmlns:a16="http://schemas.microsoft.com/office/drawing/2014/main" id="{BF1F7E87-6D81-3BDE-E635-C71A92F50155}"/>
            </a:ext>
          </a:extLst>
        </p:cNvPr>
        <p:cNvGrpSpPr/>
        <p:nvPr/>
      </p:nvGrpSpPr>
      <p:grpSpPr>
        <a:xfrm>
          <a:off x="0" y="0"/>
          <a:ext cx="0" cy="0"/>
          <a:chOff x="0" y="0"/>
          <a:chExt cx="0" cy="0"/>
        </a:xfrm>
      </p:grpSpPr>
      <p:sp>
        <p:nvSpPr>
          <p:cNvPr id="312" name="Google Shape;312;p27:notes">
            <a:extLst>
              <a:ext uri="{FF2B5EF4-FFF2-40B4-BE49-F238E27FC236}">
                <a16:creationId xmlns:a16="http://schemas.microsoft.com/office/drawing/2014/main" id="{62F6E8FC-5841-44A2-5BF5-0FE00215ADB9}"/>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3" name="Google Shape;313;p27:notes">
            <a:extLst>
              <a:ext uri="{FF2B5EF4-FFF2-40B4-BE49-F238E27FC236}">
                <a16:creationId xmlns:a16="http://schemas.microsoft.com/office/drawing/2014/main" id="{2E5C8ADF-8606-22B6-091E-2BD077E8F600}"/>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14" name="Google Shape;314;p27:notes">
            <a:extLst>
              <a:ext uri="{FF2B5EF4-FFF2-40B4-BE49-F238E27FC236}">
                <a16:creationId xmlns:a16="http://schemas.microsoft.com/office/drawing/2014/main" id="{605A22C9-7A84-E03A-0639-7404F88AC120}"/>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CA"/>
              <a:t>20</a:t>
            </a:fld>
            <a:endParaRPr/>
          </a:p>
        </p:txBody>
      </p:sp>
    </p:spTree>
    <p:extLst>
      <p:ext uri="{BB962C8B-B14F-4D97-AF65-F5344CB8AC3E}">
        <p14:creationId xmlns:p14="http://schemas.microsoft.com/office/powerpoint/2010/main" val="170659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 name="Google Shape;68;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69" name="Google Shape;69;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CA"/>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a:extLst>
            <a:ext uri="{FF2B5EF4-FFF2-40B4-BE49-F238E27FC236}">
              <a16:creationId xmlns:a16="http://schemas.microsoft.com/office/drawing/2014/main" id="{96C3B807-DA1C-FF75-6A46-F00B6EBB96C7}"/>
            </a:ext>
          </a:extLst>
        </p:cNvPr>
        <p:cNvGrpSpPr/>
        <p:nvPr/>
      </p:nvGrpSpPr>
      <p:grpSpPr>
        <a:xfrm>
          <a:off x="0" y="0"/>
          <a:ext cx="0" cy="0"/>
          <a:chOff x="0" y="0"/>
          <a:chExt cx="0" cy="0"/>
        </a:xfrm>
      </p:grpSpPr>
      <p:sp>
        <p:nvSpPr>
          <p:cNvPr id="258" name="Google Shape;258;p26:notes">
            <a:extLst>
              <a:ext uri="{FF2B5EF4-FFF2-40B4-BE49-F238E27FC236}">
                <a16:creationId xmlns:a16="http://schemas.microsoft.com/office/drawing/2014/main" id="{43869B3A-0778-9AD4-4F95-3165ADA195F1}"/>
              </a:ext>
            </a:extLst>
          </p:cNvPr>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9" name="Google Shape;259;p26:notes">
            <a:extLst>
              <a:ext uri="{FF2B5EF4-FFF2-40B4-BE49-F238E27FC236}">
                <a16:creationId xmlns:a16="http://schemas.microsoft.com/office/drawing/2014/main" id="{5C54D6B6-5FAF-E6DC-F240-B5F40394BCB1}"/>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CA" b="1" dirty="0"/>
              <a:t>Informations additionnelles de la diapositive 20.</a:t>
            </a:r>
            <a:endParaRPr lang="fr-CA" dirty="0"/>
          </a:p>
          <a:p>
            <a:pPr marL="0" marR="0" lvl="0" indent="0" algn="l" rtl="0">
              <a:lnSpc>
                <a:spcPct val="100000"/>
              </a:lnSpc>
              <a:spcBef>
                <a:spcPts val="0"/>
              </a:spcBef>
              <a:spcAft>
                <a:spcPts val="0"/>
              </a:spcAft>
              <a:buClr>
                <a:schemeClr val="dk1"/>
              </a:buClr>
              <a:buSzPts val="1200"/>
              <a:buFont typeface="Calibri"/>
              <a:buNone/>
            </a:pPr>
            <a:endParaRPr lang="fr-CA" dirty="0"/>
          </a:p>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4020000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a:extLst>
            <a:ext uri="{FF2B5EF4-FFF2-40B4-BE49-F238E27FC236}">
              <a16:creationId xmlns:a16="http://schemas.microsoft.com/office/drawing/2014/main" id="{5F542616-CC24-4969-8A71-9283CA56C287}"/>
            </a:ext>
          </a:extLst>
        </p:cNvPr>
        <p:cNvGrpSpPr/>
        <p:nvPr/>
      </p:nvGrpSpPr>
      <p:grpSpPr>
        <a:xfrm>
          <a:off x="0" y="0"/>
          <a:ext cx="0" cy="0"/>
          <a:chOff x="0" y="0"/>
          <a:chExt cx="0" cy="0"/>
        </a:xfrm>
      </p:grpSpPr>
      <p:sp>
        <p:nvSpPr>
          <p:cNvPr id="312" name="Google Shape;312;p27:notes">
            <a:extLst>
              <a:ext uri="{FF2B5EF4-FFF2-40B4-BE49-F238E27FC236}">
                <a16:creationId xmlns:a16="http://schemas.microsoft.com/office/drawing/2014/main" id="{222A9F36-B262-192E-7542-83131CB3B422}"/>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3" name="Google Shape;313;p27:notes">
            <a:extLst>
              <a:ext uri="{FF2B5EF4-FFF2-40B4-BE49-F238E27FC236}">
                <a16:creationId xmlns:a16="http://schemas.microsoft.com/office/drawing/2014/main" id="{AC63101D-60D7-CB41-FFC3-DCAB90AFB251}"/>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endParaRPr sz="1200" b="0" i="0" u="none" strike="noStrike" dirty="0">
              <a:solidFill>
                <a:srgbClr val="0D266D"/>
              </a:solidFill>
              <a:latin typeface="Calibri"/>
              <a:ea typeface="Calibri"/>
              <a:cs typeface="Calibri"/>
              <a:sym typeface="Calibri"/>
            </a:endParaRPr>
          </a:p>
          <a:p>
            <a:pPr marL="0" lvl="0" indent="0" algn="l" rtl="0">
              <a:spcBef>
                <a:spcPts val="0"/>
              </a:spcBef>
              <a:spcAft>
                <a:spcPts val="0"/>
              </a:spcAft>
              <a:buNone/>
            </a:pPr>
            <a:endParaRPr dirty="0"/>
          </a:p>
        </p:txBody>
      </p:sp>
      <p:sp>
        <p:nvSpPr>
          <p:cNvPr id="314" name="Google Shape;314;p27:notes">
            <a:extLst>
              <a:ext uri="{FF2B5EF4-FFF2-40B4-BE49-F238E27FC236}">
                <a16:creationId xmlns:a16="http://schemas.microsoft.com/office/drawing/2014/main" id="{17F484A4-1A06-B2C9-EA8B-88914B1AF951}"/>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CA"/>
              <a:t>22</a:t>
            </a:fld>
            <a:endParaRPr/>
          </a:p>
        </p:txBody>
      </p:sp>
    </p:spTree>
    <p:extLst>
      <p:ext uri="{BB962C8B-B14F-4D97-AF65-F5344CB8AC3E}">
        <p14:creationId xmlns:p14="http://schemas.microsoft.com/office/powerpoint/2010/main" val="260724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a:extLst>
            <a:ext uri="{FF2B5EF4-FFF2-40B4-BE49-F238E27FC236}">
              <a16:creationId xmlns:a16="http://schemas.microsoft.com/office/drawing/2014/main" id="{8305CAF8-0FF5-D99E-7729-A612607EECBE}"/>
            </a:ext>
          </a:extLst>
        </p:cNvPr>
        <p:cNvGrpSpPr/>
        <p:nvPr/>
      </p:nvGrpSpPr>
      <p:grpSpPr>
        <a:xfrm>
          <a:off x="0" y="0"/>
          <a:ext cx="0" cy="0"/>
          <a:chOff x="0" y="0"/>
          <a:chExt cx="0" cy="0"/>
        </a:xfrm>
      </p:grpSpPr>
      <p:sp>
        <p:nvSpPr>
          <p:cNvPr id="312" name="Google Shape;312;p27:notes">
            <a:extLst>
              <a:ext uri="{FF2B5EF4-FFF2-40B4-BE49-F238E27FC236}">
                <a16:creationId xmlns:a16="http://schemas.microsoft.com/office/drawing/2014/main" id="{A19B3221-8D46-B975-23B5-1B1CCE7D6CB8}"/>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3" name="Google Shape;313;p27:notes">
            <a:extLst>
              <a:ext uri="{FF2B5EF4-FFF2-40B4-BE49-F238E27FC236}">
                <a16:creationId xmlns:a16="http://schemas.microsoft.com/office/drawing/2014/main" id="{FB523AC3-F144-95AB-A51F-3C9E8E16770E}"/>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1200"/>
              </a:spcBef>
              <a:spcAft>
                <a:spcPts val="0"/>
              </a:spcAft>
              <a:buClrTx/>
              <a:buSzTx/>
              <a:buFontTx/>
              <a:buNone/>
              <a:tabLst/>
              <a:defRPr/>
            </a:pPr>
            <a:r>
              <a:rPr lang="fr-CA" b="1" dirty="0"/>
              <a:t>La bonne réponse est surlignée en bleu.</a:t>
            </a:r>
            <a:endParaRPr lang="fr-CA"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sz="1200" b="0" i="0" u="none" strike="noStrike" dirty="0">
              <a:solidFill>
                <a:srgbClr val="0D266D"/>
              </a:solidFill>
              <a:latin typeface="Calibri"/>
              <a:ea typeface="Calibri"/>
              <a:cs typeface="Calibri"/>
              <a:sym typeface="Calibri"/>
            </a:endParaRPr>
          </a:p>
          <a:p>
            <a:pPr marL="0" lvl="0" indent="0" algn="l" rtl="0">
              <a:spcBef>
                <a:spcPts val="0"/>
              </a:spcBef>
              <a:spcAft>
                <a:spcPts val="0"/>
              </a:spcAft>
              <a:buNone/>
            </a:pPr>
            <a:endParaRPr dirty="0"/>
          </a:p>
        </p:txBody>
      </p:sp>
      <p:sp>
        <p:nvSpPr>
          <p:cNvPr id="314" name="Google Shape;314;p27:notes">
            <a:extLst>
              <a:ext uri="{FF2B5EF4-FFF2-40B4-BE49-F238E27FC236}">
                <a16:creationId xmlns:a16="http://schemas.microsoft.com/office/drawing/2014/main" id="{8B9DA25E-651B-6420-00CC-45E43AA08E7C}"/>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CA"/>
              <a:t>23</a:t>
            </a:fld>
            <a:endParaRPr/>
          </a:p>
        </p:txBody>
      </p:sp>
    </p:spTree>
    <p:extLst>
      <p:ext uri="{BB962C8B-B14F-4D97-AF65-F5344CB8AC3E}">
        <p14:creationId xmlns:p14="http://schemas.microsoft.com/office/powerpoint/2010/main" val="36380800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a:extLst>
            <a:ext uri="{FF2B5EF4-FFF2-40B4-BE49-F238E27FC236}">
              <a16:creationId xmlns:a16="http://schemas.microsoft.com/office/drawing/2014/main" id="{39B9455C-03F5-CF98-138A-BAE9582C9509}"/>
            </a:ext>
          </a:extLst>
        </p:cNvPr>
        <p:cNvGrpSpPr/>
        <p:nvPr/>
      </p:nvGrpSpPr>
      <p:grpSpPr>
        <a:xfrm>
          <a:off x="0" y="0"/>
          <a:ext cx="0" cy="0"/>
          <a:chOff x="0" y="0"/>
          <a:chExt cx="0" cy="0"/>
        </a:xfrm>
      </p:grpSpPr>
      <p:sp>
        <p:nvSpPr>
          <p:cNvPr id="228" name="Google Shape;228;p22:notes">
            <a:extLst>
              <a:ext uri="{FF2B5EF4-FFF2-40B4-BE49-F238E27FC236}">
                <a16:creationId xmlns:a16="http://schemas.microsoft.com/office/drawing/2014/main" id="{461A77BA-C616-41D3-08F9-54DF8D57BD3E}"/>
              </a:ext>
            </a:extLst>
          </p:cNvPr>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9" name="Google Shape;229;p22:notes">
            <a:extLst>
              <a:ext uri="{FF2B5EF4-FFF2-40B4-BE49-F238E27FC236}">
                <a16:creationId xmlns:a16="http://schemas.microsoft.com/office/drawing/2014/main" id="{E0E97F27-EFEC-1C02-96C1-B04DEA4673C8}"/>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lang="fr-CA" b="0" i="0" dirty="0">
              <a:solidFill>
                <a:srgbClr val="212529"/>
              </a:solidFill>
              <a:effectLst/>
              <a:latin typeface="Open Sans"/>
              <a:ea typeface="Open Sans"/>
              <a:cs typeface="Open Sans"/>
              <a:sym typeface="Open Sans"/>
            </a:endParaRPr>
          </a:p>
          <a:p>
            <a:pPr>
              <a:lnSpc>
                <a:spcPct val="80000"/>
              </a:lnSpc>
            </a:pPr>
            <a:endParaRPr lang="fr-FR" altLang="fr-FR" sz="1200" dirty="0">
              <a:latin typeface="Times New Roman" panose="02020603050405020304" pitchFamily="18" charset="0"/>
              <a:ea typeface="ＭＳ Ｐゴシック" panose="020B0600070205080204" pitchFamily="34" charset="-128"/>
            </a:endParaRPr>
          </a:p>
          <a:p>
            <a:pPr algn="l"/>
            <a:endParaRPr lang="fr-CA" b="0" i="0" dirty="0">
              <a:solidFill>
                <a:srgbClr val="212529"/>
              </a:solidFill>
              <a:effectLst/>
              <a:latin typeface="Open Sans" panose="020B0606030504020204" pitchFamily="34" charset="0"/>
            </a:endParaRPr>
          </a:p>
          <a:p>
            <a:pPr marL="0" marR="0" lvl="0" indent="0" algn="l" rtl="0">
              <a:lnSpc>
                <a:spcPct val="100000"/>
              </a:lnSpc>
              <a:spcBef>
                <a:spcPts val="0"/>
              </a:spcBef>
              <a:spcAft>
                <a:spcPts val="0"/>
              </a:spcAft>
              <a:buClr>
                <a:schemeClr val="dk1"/>
              </a:buClr>
              <a:buSzPts val="1200"/>
              <a:buFont typeface="Calibri"/>
              <a:buNone/>
            </a:pPr>
            <a:endParaRPr b="0" i="0" dirty="0">
              <a:solidFill>
                <a:srgbClr val="212529"/>
              </a:solidFill>
              <a:latin typeface="Open Sans"/>
              <a:ea typeface="Open Sans"/>
              <a:cs typeface="Open Sans"/>
              <a:sym typeface="Open Sans"/>
            </a:endParaRPr>
          </a:p>
        </p:txBody>
      </p:sp>
    </p:spTree>
    <p:extLst>
      <p:ext uri="{BB962C8B-B14F-4D97-AF65-F5344CB8AC3E}">
        <p14:creationId xmlns:p14="http://schemas.microsoft.com/office/powerpoint/2010/main" val="9940620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a:extLst>
            <a:ext uri="{FF2B5EF4-FFF2-40B4-BE49-F238E27FC236}">
              <a16:creationId xmlns:a16="http://schemas.microsoft.com/office/drawing/2014/main" id="{60AEF88E-6478-11A0-360F-551AAFD250F4}"/>
            </a:ext>
          </a:extLst>
        </p:cNvPr>
        <p:cNvGrpSpPr/>
        <p:nvPr/>
      </p:nvGrpSpPr>
      <p:grpSpPr>
        <a:xfrm>
          <a:off x="0" y="0"/>
          <a:ext cx="0" cy="0"/>
          <a:chOff x="0" y="0"/>
          <a:chExt cx="0" cy="0"/>
        </a:xfrm>
      </p:grpSpPr>
      <p:sp>
        <p:nvSpPr>
          <p:cNvPr id="312" name="Google Shape;312;p27:notes">
            <a:extLst>
              <a:ext uri="{FF2B5EF4-FFF2-40B4-BE49-F238E27FC236}">
                <a16:creationId xmlns:a16="http://schemas.microsoft.com/office/drawing/2014/main" id="{81F55714-2BFF-00CF-D6F2-677A5BE105E0}"/>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3" name="Google Shape;313;p27:notes">
            <a:extLst>
              <a:ext uri="{FF2B5EF4-FFF2-40B4-BE49-F238E27FC236}">
                <a16:creationId xmlns:a16="http://schemas.microsoft.com/office/drawing/2014/main" id="{E6FC3B85-25B0-B9C7-6A2E-00CFEDD44D9D}"/>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1200"/>
              </a:spcBef>
              <a:spcAft>
                <a:spcPts val="0"/>
              </a:spcAft>
              <a:buClrTx/>
              <a:buSzTx/>
              <a:buFontTx/>
              <a:buNone/>
              <a:tabLst/>
              <a:defRPr/>
            </a:pPr>
            <a:r>
              <a:rPr lang="fr-CA" b="1" dirty="0"/>
              <a:t>La bonne réponse est surlignée en bleu.</a:t>
            </a:r>
            <a:endParaRPr lang="fr-CA"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sz="1200" b="0" i="0" u="none" strike="noStrike" dirty="0">
              <a:solidFill>
                <a:srgbClr val="0D266D"/>
              </a:solidFill>
              <a:latin typeface="Calibri"/>
              <a:ea typeface="Calibri"/>
              <a:cs typeface="Calibri"/>
              <a:sym typeface="Calibri"/>
            </a:endParaRPr>
          </a:p>
          <a:p>
            <a:pPr marL="0" lvl="0" indent="0" algn="l" rtl="0">
              <a:spcBef>
                <a:spcPts val="0"/>
              </a:spcBef>
              <a:spcAft>
                <a:spcPts val="0"/>
              </a:spcAft>
              <a:buNone/>
            </a:pPr>
            <a:endParaRPr dirty="0"/>
          </a:p>
        </p:txBody>
      </p:sp>
      <p:sp>
        <p:nvSpPr>
          <p:cNvPr id="314" name="Google Shape;314;p27:notes">
            <a:extLst>
              <a:ext uri="{FF2B5EF4-FFF2-40B4-BE49-F238E27FC236}">
                <a16:creationId xmlns:a16="http://schemas.microsoft.com/office/drawing/2014/main" id="{4BBF1DC5-9161-5E50-B4F1-17897B43333D}"/>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CA"/>
              <a:t>25</a:t>
            </a:fld>
            <a:endParaRPr/>
          </a:p>
        </p:txBody>
      </p:sp>
    </p:spTree>
    <p:extLst>
      <p:ext uri="{BB962C8B-B14F-4D97-AF65-F5344CB8AC3E}">
        <p14:creationId xmlns:p14="http://schemas.microsoft.com/office/powerpoint/2010/main" val="16497688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a:extLst>
            <a:ext uri="{FF2B5EF4-FFF2-40B4-BE49-F238E27FC236}">
              <a16:creationId xmlns:a16="http://schemas.microsoft.com/office/drawing/2014/main" id="{83A90B8D-4E1E-0A53-B9AC-DCCDD20EC253}"/>
            </a:ext>
          </a:extLst>
        </p:cNvPr>
        <p:cNvGrpSpPr/>
        <p:nvPr/>
      </p:nvGrpSpPr>
      <p:grpSpPr>
        <a:xfrm>
          <a:off x="0" y="0"/>
          <a:ext cx="0" cy="0"/>
          <a:chOff x="0" y="0"/>
          <a:chExt cx="0" cy="0"/>
        </a:xfrm>
      </p:grpSpPr>
      <p:sp>
        <p:nvSpPr>
          <p:cNvPr id="228" name="Google Shape;228;p22:notes">
            <a:extLst>
              <a:ext uri="{FF2B5EF4-FFF2-40B4-BE49-F238E27FC236}">
                <a16:creationId xmlns:a16="http://schemas.microsoft.com/office/drawing/2014/main" id="{846DCBD5-0718-5624-BD46-469F7BCD380F}"/>
              </a:ext>
            </a:extLst>
          </p:cNvPr>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9" name="Google Shape;229;p22:notes">
            <a:extLst>
              <a:ext uri="{FF2B5EF4-FFF2-40B4-BE49-F238E27FC236}">
                <a16:creationId xmlns:a16="http://schemas.microsoft.com/office/drawing/2014/main" id="{D078541A-D79C-4730-0837-B3CDA7F68DF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lang="fr-CA" b="0" i="0" dirty="0">
              <a:solidFill>
                <a:srgbClr val="212529"/>
              </a:solidFill>
              <a:latin typeface="Open Sans"/>
              <a:ea typeface="Open Sans"/>
              <a:cs typeface="Open Sans"/>
              <a:sym typeface="Open Sans"/>
            </a:endParaRPr>
          </a:p>
        </p:txBody>
      </p:sp>
    </p:spTree>
    <p:extLst>
      <p:ext uri="{BB962C8B-B14F-4D97-AF65-F5344CB8AC3E}">
        <p14:creationId xmlns:p14="http://schemas.microsoft.com/office/powerpoint/2010/main" val="9543129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a:extLst>
            <a:ext uri="{FF2B5EF4-FFF2-40B4-BE49-F238E27FC236}">
              <a16:creationId xmlns:a16="http://schemas.microsoft.com/office/drawing/2014/main" id="{984D70B1-2085-83A5-9CA5-A8EB5EA56D2B}"/>
            </a:ext>
          </a:extLst>
        </p:cNvPr>
        <p:cNvGrpSpPr/>
        <p:nvPr/>
      </p:nvGrpSpPr>
      <p:grpSpPr>
        <a:xfrm>
          <a:off x="0" y="0"/>
          <a:ext cx="0" cy="0"/>
          <a:chOff x="0" y="0"/>
          <a:chExt cx="0" cy="0"/>
        </a:xfrm>
      </p:grpSpPr>
      <p:sp>
        <p:nvSpPr>
          <p:cNvPr id="312" name="Google Shape;312;p27:notes">
            <a:extLst>
              <a:ext uri="{FF2B5EF4-FFF2-40B4-BE49-F238E27FC236}">
                <a16:creationId xmlns:a16="http://schemas.microsoft.com/office/drawing/2014/main" id="{231F5E69-2233-EBD4-01DC-42CA5B31AF22}"/>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3" name="Google Shape;313;p27:notes">
            <a:extLst>
              <a:ext uri="{FF2B5EF4-FFF2-40B4-BE49-F238E27FC236}">
                <a16:creationId xmlns:a16="http://schemas.microsoft.com/office/drawing/2014/main" id="{F230D44F-67FE-1B92-6360-ADA71201152A}"/>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CA" b="1" dirty="0"/>
              <a:t>Les réponses sont surlignées en bleu.</a:t>
            </a:r>
            <a:endParaRPr b="1" dirty="0"/>
          </a:p>
        </p:txBody>
      </p:sp>
      <p:sp>
        <p:nvSpPr>
          <p:cNvPr id="314" name="Google Shape;314;p27:notes">
            <a:extLst>
              <a:ext uri="{FF2B5EF4-FFF2-40B4-BE49-F238E27FC236}">
                <a16:creationId xmlns:a16="http://schemas.microsoft.com/office/drawing/2014/main" id="{15A729D3-BFD0-1AD2-DA73-BB0AC2972EF6}"/>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CA"/>
              <a:t>27</a:t>
            </a:fld>
            <a:endParaRPr/>
          </a:p>
        </p:txBody>
      </p:sp>
    </p:spTree>
    <p:extLst>
      <p:ext uri="{BB962C8B-B14F-4D97-AF65-F5344CB8AC3E}">
        <p14:creationId xmlns:p14="http://schemas.microsoft.com/office/powerpoint/2010/main" val="22009315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a:extLst>
            <a:ext uri="{FF2B5EF4-FFF2-40B4-BE49-F238E27FC236}">
              <a16:creationId xmlns:a16="http://schemas.microsoft.com/office/drawing/2014/main" id="{8F0A08F3-F59D-CBB1-0088-1195A2E048DC}"/>
            </a:ext>
          </a:extLst>
        </p:cNvPr>
        <p:cNvGrpSpPr/>
        <p:nvPr/>
      </p:nvGrpSpPr>
      <p:grpSpPr>
        <a:xfrm>
          <a:off x="0" y="0"/>
          <a:ext cx="0" cy="0"/>
          <a:chOff x="0" y="0"/>
          <a:chExt cx="0" cy="0"/>
        </a:xfrm>
      </p:grpSpPr>
      <p:sp>
        <p:nvSpPr>
          <p:cNvPr id="228" name="Google Shape;228;p22:notes">
            <a:extLst>
              <a:ext uri="{FF2B5EF4-FFF2-40B4-BE49-F238E27FC236}">
                <a16:creationId xmlns:a16="http://schemas.microsoft.com/office/drawing/2014/main" id="{4F7BD3EC-0305-3C41-CD31-7CBF6CE90C6C}"/>
              </a:ext>
            </a:extLst>
          </p:cNvPr>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9" name="Google Shape;229;p22:notes">
            <a:extLst>
              <a:ext uri="{FF2B5EF4-FFF2-40B4-BE49-F238E27FC236}">
                <a16:creationId xmlns:a16="http://schemas.microsoft.com/office/drawing/2014/main" id="{F1294909-545E-4C1D-2D32-275638BA366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a:lnSpc>
                <a:spcPct val="80000"/>
              </a:lnSpc>
            </a:pPr>
            <a:endParaRPr lang="fr-FR" altLang="fr-FR" sz="1200" dirty="0">
              <a:latin typeface="Times New Roman" panose="02020603050405020304" pitchFamily="18" charset="0"/>
              <a:ea typeface="ＭＳ Ｐゴシック" panose="020B0600070205080204" pitchFamily="34" charset="-128"/>
            </a:endParaRPr>
          </a:p>
          <a:p>
            <a:pPr marL="0" marR="0" lvl="0" indent="0" algn="l" rtl="0">
              <a:lnSpc>
                <a:spcPct val="100000"/>
              </a:lnSpc>
              <a:spcBef>
                <a:spcPts val="0"/>
              </a:spcBef>
              <a:spcAft>
                <a:spcPts val="0"/>
              </a:spcAft>
              <a:buClr>
                <a:schemeClr val="dk1"/>
              </a:buClr>
              <a:buSzPts val="1200"/>
              <a:buFont typeface="Calibri"/>
              <a:buNone/>
            </a:pPr>
            <a:endParaRPr b="0" i="0" dirty="0">
              <a:solidFill>
                <a:srgbClr val="212529"/>
              </a:solidFill>
              <a:latin typeface="Open Sans"/>
              <a:ea typeface="Open Sans"/>
              <a:cs typeface="Open Sans"/>
              <a:sym typeface="Open Sans"/>
            </a:endParaRPr>
          </a:p>
        </p:txBody>
      </p:sp>
    </p:spTree>
    <p:extLst>
      <p:ext uri="{BB962C8B-B14F-4D97-AF65-F5344CB8AC3E}">
        <p14:creationId xmlns:p14="http://schemas.microsoft.com/office/powerpoint/2010/main" val="18088565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a:extLst>
            <a:ext uri="{FF2B5EF4-FFF2-40B4-BE49-F238E27FC236}">
              <a16:creationId xmlns:a16="http://schemas.microsoft.com/office/drawing/2014/main" id="{700845C2-A449-CCF7-AA21-226DFCEEFA3F}"/>
            </a:ext>
          </a:extLst>
        </p:cNvPr>
        <p:cNvGrpSpPr/>
        <p:nvPr/>
      </p:nvGrpSpPr>
      <p:grpSpPr>
        <a:xfrm>
          <a:off x="0" y="0"/>
          <a:ext cx="0" cy="0"/>
          <a:chOff x="0" y="0"/>
          <a:chExt cx="0" cy="0"/>
        </a:xfrm>
      </p:grpSpPr>
      <p:sp>
        <p:nvSpPr>
          <p:cNvPr id="312" name="Google Shape;312;p27:notes">
            <a:extLst>
              <a:ext uri="{FF2B5EF4-FFF2-40B4-BE49-F238E27FC236}">
                <a16:creationId xmlns:a16="http://schemas.microsoft.com/office/drawing/2014/main" id="{20E61B1C-3029-16FC-D031-B6767F4D0AF3}"/>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3" name="Google Shape;313;p27:notes">
            <a:extLst>
              <a:ext uri="{FF2B5EF4-FFF2-40B4-BE49-F238E27FC236}">
                <a16:creationId xmlns:a16="http://schemas.microsoft.com/office/drawing/2014/main" id="{69278E39-FDE8-1061-90CA-3995B000794D}"/>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14" name="Google Shape;314;p27:notes">
            <a:extLst>
              <a:ext uri="{FF2B5EF4-FFF2-40B4-BE49-F238E27FC236}">
                <a16:creationId xmlns:a16="http://schemas.microsoft.com/office/drawing/2014/main" id="{E83FA30F-5312-67B2-D15A-E9F33274E4D9}"/>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CA"/>
              <a:t>29</a:t>
            </a:fld>
            <a:endParaRPr/>
          </a:p>
        </p:txBody>
      </p:sp>
    </p:spTree>
    <p:extLst>
      <p:ext uri="{BB962C8B-B14F-4D97-AF65-F5344CB8AC3E}">
        <p14:creationId xmlns:p14="http://schemas.microsoft.com/office/powerpoint/2010/main" val="23921162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a:extLst>
            <a:ext uri="{FF2B5EF4-FFF2-40B4-BE49-F238E27FC236}">
              <a16:creationId xmlns:a16="http://schemas.microsoft.com/office/drawing/2014/main" id="{E5587330-0557-C541-7790-53B3F3523C6F}"/>
            </a:ext>
          </a:extLst>
        </p:cNvPr>
        <p:cNvGrpSpPr/>
        <p:nvPr/>
      </p:nvGrpSpPr>
      <p:grpSpPr>
        <a:xfrm>
          <a:off x="0" y="0"/>
          <a:ext cx="0" cy="0"/>
          <a:chOff x="0" y="0"/>
          <a:chExt cx="0" cy="0"/>
        </a:xfrm>
      </p:grpSpPr>
      <p:sp>
        <p:nvSpPr>
          <p:cNvPr id="228" name="Google Shape;228;p22:notes">
            <a:extLst>
              <a:ext uri="{FF2B5EF4-FFF2-40B4-BE49-F238E27FC236}">
                <a16:creationId xmlns:a16="http://schemas.microsoft.com/office/drawing/2014/main" id="{7A457A03-A52A-DB9C-05C0-C8F27BE38BE0}"/>
              </a:ext>
            </a:extLst>
          </p:cNvPr>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9" name="Google Shape;229;p22:notes">
            <a:extLst>
              <a:ext uri="{FF2B5EF4-FFF2-40B4-BE49-F238E27FC236}">
                <a16:creationId xmlns:a16="http://schemas.microsoft.com/office/drawing/2014/main" id="{16679EB9-1275-9614-C22B-1A3AC44900B3}"/>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b="0" i="0" dirty="0">
              <a:solidFill>
                <a:srgbClr val="212529"/>
              </a:solidFill>
              <a:latin typeface="Open Sans"/>
              <a:ea typeface="Open Sans"/>
              <a:cs typeface="Open Sans"/>
              <a:sym typeface="Open Sans"/>
            </a:endParaRPr>
          </a:p>
        </p:txBody>
      </p:sp>
    </p:spTree>
    <p:extLst>
      <p:ext uri="{BB962C8B-B14F-4D97-AF65-F5344CB8AC3E}">
        <p14:creationId xmlns:p14="http://schemas.microsoft.com/office/powerpoint/2010/main" val="37845441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1" name="Google Shape;81;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82" name="Google Shape;82;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CA"/>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dirty="0"/>
              <a:t>Les bonnes réponses sont surlignées en bleu.</a:t>
            </a:r>
          </a:p>
        </p:txBody>
      </p:sp>
      <p:sp>
        <p:nvSpPr>
          <p:cNvPr id="4" name="Espace réservé du numéro de diapositive 3"/>
          <p:cNvSpPr>
            <a:spLocks noGrp="1"/>
          </p:cNvSpPr>
          <p:nvPr>
            <p:ph type="sldNum" sz="quarter" idx="5"/>
          </p:nvPr>
        </p:nvSpPr>
        <p:spPr/>
        <p:txBody>
          <a:bodyPr/>
          <a:lstStyle/>
          <a:p>
            <a:fld id="{2DF64D6D-12D5-8A41-9E3A-129306093ADA}" type="slidenum">
              <a:rPr lang="fr-FR" smtClean="0"/>
              <a:t>32</a:t>
            </a:fld>
            <a:endParaRPr lang="fr-FR"/>
          </a:p>
        </p:txBody>
      </p:sp>
    </p:spTree>
    <p:extLst>
      <p:ext uri="{BB962C8B-B14F-4D97-AF65-F5344CB8AC3E}">
        <p14:creationId xmlns:p14="http://schemas.microsoft.com/office/powerpoint/2010/main" val="17408333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p2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9" name="Google Shape;259;p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CA" b="1" dirty="0"/>
              <a:t>Informations additionnelles de la diapositive 32.</a:t>
            </a:r>
            <a:endParaRPr lang="fr-CA" dirty="0"/>
          </a:p>
          <a:p>
            <a:pPr marL="0" marR="0" lvl="0" indent="0" algn="l" rtl="0">
              <a:lnSpc>
                <a:spcPct val="100000"/>
              </a:lnSpc>
              <a:spcBef>
                <a:spcPts val="0"/>
              </a:spcBef>
              <a:spcAft>
                <a:spcPts val="0"/>
              </a:spcAft>
              <a:buClr>
                <a:schemeClr val="dk1"/>
              </a:buClr>
              <a:buSzPts val="1200"/>
              <a:buFont typeface="Calibri"/>
              <a:buNone/>
            </a:pPr>
            <a:endParaRPr lang="fr-CA" dirty="0"/>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a:extLst>
            <a:ext uri="{FF2B5EF4-FFF2-40B4-BE49-F238E27FC236}">
              <a16:creationId xmlns:a16="http://schemas.microsoft.com/office/drawing/2014/main" id="{FA1C98C8-B487-858E-4CB6-B08CCC32AA7C}"/>
            </a:ext>
          </a:extLst>
        </p:cNvPr>
        <p:cNvGrpSpPr/>
        <p:nvPr/>
      </p:nvGrpSpPr>
      <p:grpSpPr>
        <a:xfrm>
          <a:off x="0" y="0"/>
          <a:ext cx="0" cy="0"/>
          <a:chOff x="0" y="0"/>
          <a:chExt cx="0" cy="0"/>
        </a:xfrm>
      </p:grpSpPr>
      <p:sp>
        <p:nvSpPr>
          <p:cNvPr id="228" name="Google Shape;228;p22:notes">
            <a:extLst>
              <a:ext uri="{FF2B5EF4-FFF2-40B4-BE49-F238E27FC236}">
                <a16:creationId xmlns:a16="http://schemas.microsoft.com/office/drawing/2014/main" id="{CE84894D-32DF-E66E-4E58-810A2215BA01}"/>
              </a:ext>
            </a:extLst>
          </p:cNvPr>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9" name="Google Shape;229;p22:notes">
            <a:extLst>
              <a:ext uri="{FF2B5EF4-FFF2-40B4-BE49-F238E27FC236}">
                <a16:creationId xmlns:a16="http://schemas.microsoft.com/office/drawing/2014/main" id="{A13197F1-5E56-316B-81CC-1A46FDC6D40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b="0" i="0" dirty="0">
              <a:solidFill>
                <a:srgbClr val="212529"/>
              </a:solidFill>
              <a:latin typeface="Open Sans"/>
              <a:ea typeface="Open Sans"/>
              <a:cs typeface="Open Sans"/>
              <a:sym typeface="Open Sans"/>
            </a:endParaRPr>
          </a:p>
        </p:txBody>
      </p:sp>
    </p:spTree>
    <p:extLst>
      <p:ext uri="{BB962C8B-B14F-4D97-AF65-F5344CB8AC3E}">
        <p14:creationId xmlns:p14="http://schemas.microsoft.com/office/powerpoint/2010/main" val="21520689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a:extLst>
            <a:ext uri="{FF2B5EF4-FFF2-40B4-BE49-F238E27FC236}">
              <a16:creationId xmlns:a16="http://schemas.microsoft.com/office/drawing/2014/main" id="{2909440A-25ED-DD2F-D73D-4E819FAE52A0}"/>
            </a:ext>
          </a:extLst>
        </p:cNvPr>
        <p:cNvGrpSpPr/>
        <p:nvPr/>
      </p:nvGrpSpPr>
      <p:grpSpPr>
        <a:xfrm>
          <a:off x="0" y="0"/>
          <a:ext cx="0" cy="0"/>
          <a:chOff x="0" y="0"/>
          <a:chExt cx="0" cy="0"/>
        </a:xfrm>
      </p:grpSpPr>
      <p:sp>
        <p:nvSpPr>
          <p:cNvPr id="212" name="Google Shape;212;p20:notes">
            <a:extLst>
              <a:ext uri="{FF2B5EF4-FFF2-40B4-BE49-F238E27FC236}">
                <a16:creationId xmlns:a16="http://schemas.microsoft.com/office/drawing/2014/main" id="{1C6B4216-5AB8-27EA-4723-190DC1EFA4D1}"/>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3" name="Google Shape;213;p20:notes">
            <a:extLst>
              <a:ext uri="{FF2B5EF4-FFF2-40B4-BE49-F238E27FC236}">
                <a16:creationId xmlns:a16="http://schemas.microsoft.com/office/drawing/2014/main" id="{B5E7BFB3-DC21-01DC-DC1A-E2C9871DE3EF}"/>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sz="1800" b="1" dirty="0">
                <a:solidFill>
                  <a:srgbClr val="0D266D"/>
                </a:solidFill>
              </a:rPr>
              <a:t>Les bonnes réponses sont surlignées en bleu.</a:t>
            </a:r>
          </a:p>
          <a:p>
            <a:pPr marL="0" lvl="0" indent="0" algn="l" rtl="0">
              <a:spcBef>
                <a:spcPts val="0"/>
              </a:spcBef>
              <a:spcAft>
                <a:spcPts val="0"/>
              </a:spcAft>
              <a:buNone/>
            </a:pPr>
            <a:endParaRPr sz="1800" b="1" i="0" u="none" strike="noStrike" dirty="0">
              <a:solidFill>
                <a:srgbClr val="FF0000"/>
              </a:solidFill>
              <a:latin typeface="Arial"/>
              <a:ea typeface="Arial"/>
              <a:cs typeface="Arial"/>
              <a:sym typeface="Arial"/>
            </a:endParaRPr>
          </a:p>
          <a:p>
            <a:pPr marL="0" lvl="0" indent="0" algn="l" rtl="0">
              <a:spcBef>
                <a:spcPts val="0"/>
              </a:spcBef>
              <a:spcAft>
                <a:spcPts val="0"/>
              </a:spcAft>
              <a:buNone/>
            </a:pPr>
            <a:endParaRPr lang="fr-CA" dirty="0"/>
          </a:p>
        </p:txBody>
      </p:sp>
      <p:sp>
        <p:nvSpPr>
          <p:cNvPr id="214" name="Google Shape;214;p20:notes">
            <a:extLst>
              <a:ext uri="{FF2B5EF4-FFF2-40B4-BE49-F238E27FC236}">
                <a16:creationId xmlns:a16="http://schemas.microsoft.com/office/drawing/2014/main" id="{21A85CA6-DA84-D0D1-4F6C-88A67C44C9CF}"/>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CA"/>
              <a:t>35</a:t>
            </a:fld>
            <a:endParaRPr/>
          </a:p>
        </p:txBody>
      </p:sp>
    </p:spTree>
    <p:extLst>
      <p:ext uri="{BB962C8B-B14F-4D97-AF65-F5344CB8AC3E}">
        <p14:creationId xmlns:p14="http://schemas.microsoft.com/office/powerpoint/2010/main" val="31272818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a:extLst>
            <a:ext uri="{FF2B5EF4-FFF2-40B4-BE49-F238E27FC236}">
              <a16:creationId xmlns:a16="http://schemas.microsoft.com/office/drawing/2014/main" id="{357855B2-45D2-D4FB-EE4C-78CE1492921A}"/>
            </a:ext>
          </a:extLst>
        </p:cNvPr>
        <p:cNvGrpSpPr/>
        <p:nvPr/>
      </p:nvGrpSpPr>
      <p:grpSpPr>
        <a:xfrm>
          <a:off x="0" y="0"/>
          <a:ext cx="0" cy="0"/>
          <a:chOff x="0" y="0"/>
          <a:chExt cx="0" cy="0"/>
        </a:xfrm>
      </p:grpSpPr>
      <p:sp>
        <p:nvSpPr>
          <p:cNvPr id="228" name="Google Shape;228;p22:notes">
            <a:extLst>
              <a:ext uri="{FF2B5EF4-FFF2-40B4-BE49-F238E27FC236}">
                <a16:creationId xmlns:a16="http://schemas.microsoft.com/office/drawing/2014/main" id="{2AD3648E-28F0-2D7A-D27B-1BD3254675D4}"/>
              </a:ext>
            </a:extLst>
          </p:cNvPr>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9" name="Google Shape;229;p22:notes">
            <a:extLst>
              <a:ext uri="{FF2B5EF4-FFF2-40B4-BE49-F238E27FC236}">
                <a16:creationId xmlns:a16="http://schemas.microsoft.com/office/drawing/2014/main" id="{832615CD-A7B5-C20F-D01F-5F2DC1047BC1}"/>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b="0" i="0" dirty="0">
              <a:solidFill>
                <a:srgbClr val="212529"/>
              </a:solidFill>
              <a:latin typeface="Open Sans"/>
              <a:ea typeface="Open Sans"/>
              <a:cs typeface="Open Sans"/>
              <a:sym typeface="Open Sans"/>
            </a:endParaRPr>
          </a:p>
        </p:txBody>
      </p:sp>
    </p:spTree>
    <p:extLst>
      <p:ext uri="{BB962C8B-B14F-4D97-AF65-F5344CB8AC3E}">
        <p14:creationId xmlns:p14="http://schemas.microsoft.com/office/powerpoint/2010/main" val="41076877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a:extLst>
            <a:ext uri="{FF2B5EF4-FFF2-40B4-BE49-F238E27FC236}">
              <a16:creationId xmlns:a16="http://schemas.microsoft.com/office/drawing/2014/main" id="{67806C5E-F9AE-D89C-44D4-F1DB1CCE4E4E}"/>
            </a:ext>
          </a:extLst>
        </p:cNvPr>
        <p:cNvGrpSpPr/>
        <p:nvPr/>
      </p:nvGrpSpPr>
      <p:grpSpPr>
        <a:xfrm>
          <a:off x="0" y="0"/>
          <a:ext cx="0" cy="0"/>
          <a:chOff x="0" y="0"/>
          <a:chExt cx="0" cy="0"/>
        </a:xfrm>
      </p:grpSpPr>
      <p:sp>
        <p:nvSpPr>
          <p:cNvPr id="212" name="Google Shape;212;p20:notes">
            <a:extLst>
              <a:ext uri="{FF2B5EF4-FFF2-40B4-BE49-F238E27FC236}">
                <a16:creationId xmlns:a16="http://schemas.microsoft.com/office/drawing/2014/main" id="{ABB14CCB-CEA2-CC58-C558-96CF85EA29C2}"/>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3" name="Google Shape;213;p20:notes">
            <a:extLst>
              <a:ext uri="{FF2B5EF4-FFF2-40B4-BE49-F238E27FC236}">
                <a16:creationId xmlns:a16="http://schemas.microsoft.com/office/drawing/2014/main" id="{51CEF134-D270-862B-219F-4E807F13AD0E}"/>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14" name="Google Shape;214;p20:notes">
            <a:extLst>
              <a:ext uri="{FF2B5EF4-FFF2-40B4-BE49-F238E27FC236}">
                <a16:creationId xmlns:a16="http://schemas.microsoft.com/office/drawing/2014/main" id="{4CFA6F81-F31E-752A-1394-D6213D8EE549}"/>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CA"/>
              <a:t>37</a:t>
            </a:fld>
            <a:endParaRPr/>
          </a:p>
        </p:txBody>
      </p:sp>
    </p:spTree>
    <p:extLst>
      <p:ext uri="{BB962C8B-B14F-4D97-AF65-F5344CB8AC3E}">
        <p14:creationId xmlns:p14="http://schemas.microsoft.com/office/powerpoint/2010/main" val="228853397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a:extLst>
            <a:ext uri="{FF2B5EF4-FFF2-40B4-BE49-F238E27FC236}">
              <a16:creationId xmlns:a16="http://schemas.microsoft.com/office/drawing/2014/main" id="{22A55BEA-2371-1C56-D0A3-AFD1644F7EE2}"/>
            </a:ext>
          </a:extLst>
        </p:cNvPr>
        <p:cNvGrpSpPr/>
        <p:nvPr/>
      </p:nvGrpSpPr>
      <p:grpSpPr>
        <a:xfrm>
          <a:off x="0" y="0"/>
          <a:ext cx="0" cy="0"/>
          <a:chOff x="0" y="0"/>
          <a:chExt cx="0" cy="0"/>
        </a:xfrm>
      </p:grpSpPr>
      <p:sp>
        <p:nvSpPr>
          <p:cNvPr id="312" name="Google Shape;312;p27:notes">
            <a:extLst>
              <a:ext uri="{FF2B5EF4-FFF2-40B4-BE49-F238E27FC236}">
                <a16:creationId xmlns:a16="http://schemas.microsoft.com/office/drawing/2014/main" id="{84F49999-6FBA-4A66-7841-6EFEC774C740}"/>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3" name="Google Shape;313;p27:notes">
            <a:extLst>
              <a:ext uri="{FF2B5EF4-FFF2-40B4-BE49-F238E27FC236}">
                <a16:creationId xmlns:a16="http://schemas.microsoft.com/office/drawing/2014/main" id="{C68BFA2C-F81F-8FFD-5131-18924EDA3D87}"/>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sz="1200" b="1" dirty="0">
                <a:solidFill>
                  <a:srgbClr val="0D266D"/>
                </a:solidFill>
              </a:rPr>
              <a:t>La bonne réponse est surlignée en bleu.</a:t>
            </a:r>
          </a:p>
          <a:p>
            <a:pPr marL="0" lvl="0" indent="0" algn="l" rtl="0">
              <a:spcBef>
                <a:spcPts val="0"/>
              </a:spcBef>
              <a:spcAft>
                <a:spcPts val="0"/>
              </a:spcAft>
              <a:buNone/>
            </a:pPr>
            <a:endParaRPr lang="fr-CA" sz="1200" b="1" i="0" u="none" strike="noStrike" dirty="0">
              <a:solidFill>
                <a:srgbClr val="FF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endParaRPr sz="1200" b="0" i="0" u="none" strike="noStrike" dirty="0">
              <a:solidFill>
                <a:srgbClr val="0D266D"/>
              </a:solidFill>
              <a:latin typeface="Calibri"/>
              <a:ea typeface="Calibri"/>
              <a:cs typeface="Calibri"/>
              <a:sym typeface="Calibri"/>
            </a:endParaRPr>
          </a:p>
          <a:p>
            <a:pPr marL="0" lvl="0" indent="0" algn="l" rtl="0">
              <a:spcBef>
                <a:spcPts val="0"/>
              </a:spcBef>
              <a:spcAft>
                <a:spcPts val="0"/>
              </a:spcAft>
              <a:buNone/>
            </a:pPr>
            <a:endParaRPr dirty="0"/>
          </a:p>
        </p:txBody>
      </p:sp>
      <p:sp>
        <p:nvSpPr>
          <p:cNvPr id="314" name="Google Shape;314;p27:notes">
            <a:extLst>
              <a:ext uri="{FF2B5EF4-FFF2-40B4-BE49-F238E27FC236}">
                <a16:creationId xmlns:a16="http://schemas.microsoft.com/office/drawing/2014/main" id="{1C8AA976-3E09-FABC-107C-5BD37BEB37E9}"/>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CA"/>
              <a:t>38</a:t>
            </a:fld>
            <a:endParaRPr/>
          </a:p>
        </p:txBody>
      </p:sp>
    </p:spTree>
    <p:extLst>
      <p:ext uri="{BB962C8B-B14F-4D97-AF65-F5344CB8AC3E}">
        <p14:creationId xmlns:p14="http://schemas.microsoft.com/office/powerpoint/2010/main" val="113074154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a:extLst>
            <a:ext uri="{FF2B5EF4-FFF2-40B4-BE49-F238E27FC236}">
              <a16:creationId xmlns:a16="http://schemas.microsoft.com/office/drawing/2014/main" id="{0F2C6A58-3F5E-FF1E-4CD9-5247E9B0663A}"/>
            </a:ext>
          </a:extLst>
        </p:cNvPr>
        <p:cNvGrpSpPr/>
        <p:nvPr/>
      </p:nvGrpSpPr>
      <p:grpSpPr>
        <a:xfrm>
          <a:off x="0" y="0"/>
          <a:ext cx="0" cy="0"/>
          <a:chOff x="0" y="0"/>
          <a:chExt cx="0" cy="0"/>
        </a:xfrm>
      </p:grpSpPr>
      <p:sp>
        <p:nvSpPr>
          <p:cNvPr id="228" name="Google Shape;228;p22:notes">
            <a:extLst>
              <a:ext uri="{FF2B5EF4-FFF2-40B4-BE49-F238E27FC236}">
                <a16:creationId xmlns:a16="http://schemas.microsoft.com/office/drawing/2014/main" id="{13375E32-A281-1942-ED45-D90C26B375B6}"/>
              </a:ext>
            </a:extLst>
          </p:cNvPr>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9" name="Google Shape;229;p22:notes">
            <a:extLst>
              <a:ext uri="{FF2B5EF4-FFF2-40B4-BE49-F238E27FC236}">
                <a16:creationId xmlns:a16="http://schemas.microsoft.com/office/drawing/2014/main" id="{E3F2793C-942A-6CE0-4044-B43CD73338B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b="0" i="0" dirty="0">
              <a:solidFill>
                <a:srgbClr val="212529"/>
              </a:solidFill>
              <a:latin typeface="Open Sans"/>
              <a:ea typeface="Open Sans"/>
              <a:cs typeface="Open Sans"/>
              <a:sym typeface="Open Sans"/>
            </a:endParaRPr>
          </a:p>
        </p:txBody>
      </p:sp>
    </p:spTree>
    <p:extLst>
      <p:ext uri="{BB962C8B-B14F-4D97-AF65-F5344CB8AC3E}">
        <p14:creationId xmlns:p14="http://schemas.microsoft.com/office/powerpoint/2010/main" val="149538660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31D534-EEA9-968E-4CD3-EE5CA20FB7F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6E4F435-4FA0-3BEF-2095-85DC5D01FAD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4E94F55-15C6-CBEF-E050-03D69F919613}"/>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21767394-C313-2A25-D6DD-916920BA7331}"/>
              </a:ext>
            </a:extLst>
          </p:cNvPr>
          <p:cNvSpPr>
            <a:spLocks noGrp="1"/>
          </p:cNvSpPr>
          <p:nvPr>
            <p:ph type="sldNum" sz="quarter" idx="5"/>
          </p:nvPr>
        </p:nvSpPr>
        <p:spPr/>
        <p:txBody>
          <a:bodyPr/>
          <a:lstStyle/>
          <a:p>
            <a:fld id="{2DF64D6D-12D5-8A41-9E3A-129306093ADA}" type="slidenum">
              <a:rPr lang="fr-FR" smtClean="0"/>
              <a:t>40</a:t>
            </a:fld>
            <a:endParaRPr lang="fr-FR"/>
          </a:p>
        </p:txBody>
      </p:sp>
    </p:spTree>
    <p:extLst>
      <p:ext uri="{BB962C8B-B14F-4D97-AF65-F5344CB8AC3E}">
        <p14:creationId xmlns:p14="http://schemas.microsoft.com/office/powerpoint/2010/main" val="383312151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a:extLst>
            <a:ext uri="{FF2B5EF4-FFF2-40B4-BE49-F238E27FC236}">
              <a16:creationId xmlns:a16="http://schemas.microsoft.com/office/drawing/2014/main" id="{376CC7AC-139C-AE42-38DD-BEF8A7338EFA}"/>
            </a:ext>
          </a:extLst>
        </p:cNvPr>
        <p:cNvGrpSpPr/>
        <p:nvPr/>
      </p:nvGrpSpPr>
      <p:grpSpPr>
        <a:xfrm>
          <a:off x="0" y="0"/>
          <a:ext cx="0" cy="0"/>
          <a:chOff x="0" y="0"/>
          <a:chExt cx="0" cy="0"/>
        </a:xfrm>
      </p:grpSpPr>
      <p:sp>
        <p:nvSpPr>
          <p:cNvPr id="312" name="Google Shape;312;p27:notes">
            <a:extLst>
              <a:ext uri="{FF2B5EF4-FFF2-40B4-BE49-F238E27FC236}">
                <a16:creationId xmlns:a16="http://schemas.microsoft.com/office/drawing/2014/main" id="{F9D2AD0C-B6C8-7B76-2905-03C198289C98}"/>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3" name="Google Shape;313;p27:notes">
            <a:extLst>
              <a:ext uri="{FF2B5EF4-FFF2-40B4-BE49-F238E27FC236}">
                <a16:creationId xmlns:a16="http://schemas.microsoft.com/office/drawing/2014/main" id="{2282985A-A7C3-879D-212C-9FBED5F88F24}"/>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algn="just"/>
            <a:r>
              <a:rPr lang="fr-FR" sz="1800" kern="100" dirty="0">
                <a:solidFill>
                  <a:srgbClr val="000000"/>
                </a:solidFill>
                <a:effectLst/>
                <a:latin typeface="Arial" panose="020B0604020202020204" pitchFamily="34" charset="0"/>
                <a:ea typeface="Aptos" panose="020B0004020202020204" pitchFamily="34" charset="0"/>
                <a:cs typeface="Times New Roman" panose="02020603050405020304" pitchFamily="18" charset="0"/>
              </a:rPr>
              <a:t> </a:t>
            </a:r>
            <a:endParaRPr lang="fr-CA"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lvl="0" indent="0" algn="l" rtl="0">
              <a:spcBef>
                <a:spcPts val="0"/>
              </a:spcBef>
              <a:spcAft>
                <a:spcPts val="0"/>
              </a:spcAft>
              <a:buNone/>
            </a:pPr>
            <a:endParaRPr lang="fr-CA" dirty="0"/>
          </a:p>
          <a:p>
            <a:pPr marL="0" lvl="0" indent="0" algn="l" rtl="0">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endParaRPr sz="1200" b="0" i="0" u="none" strike="noStrike" dirty="0">
              <a:solidFill>
                <a:srgbClr val="0D266D"/>
              </a:solidFill>
              <a:latin typeface="Calibri"/>
              <a:ea typeface="Calibri"/>
              <a:cs typeface="Calibri"/>
              <a:sym typeface="Calibri"/>
            </a:endParaRPr>
          </a:p>
          <a:p>
            <a:pPr marL="0" lvl="0" indent="0" algn="l" rtl="0">
              <a:spcBef>
                <a:spcPts val="0"/>
              </a:spcBef>
              <a:spcAft>
                <a:spcPts val="0"/>
              </a:spcAft>
              <a:buNone/>
            </a:pPr>
            <a:endParaRPr dirty="0"/>
          </a:p>
        </p:txBody>
      </p:sp>
      <p:sp>
        <p:nvSpPr>
          <p:cNvPr id="314" name="Google Shape;314;p27:notes">
            <a:extLst>
              <a:ext uri="{FF2B5EF4-FFF2-40B4-BE49-F238E27FC236}">
                <a16:creationId xmlns:a16="http://schemas.microsoft.com/office/drawing/2014/main" id="{22606366-2260-7826-9D69-1C9D2B87ADB6}"/>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CA"/>
              <a:t>41</a:t>
            </a:fld>
            <a:endParaRPr/>
          </a:p>
        </p:txBody>
      </p:sp>
    </p:spTree>
    <p:extLst>
      <p:ext uri="{BB962C8B-B14F-4D97-AF65-F5344CB8AC3E}">
        <p14:creationId xmlns:p14="http://schemas.microsoft.com/office/powerpoint/2010/main" val="14351898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p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0" name="Google Shape;90;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1" name="Google Shape;91;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CA"/>
              <a:t>4</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a:extLst>
            <a:ext uri="{FF2B5EF4-FFF2-40B4-BE49-F238E27FC236}">
              <a16:creationId xmlns:a16="http://schemas.microsoft.com/office/drawing/2014/main" id="{1AD329AC-73E2-4C59-5FC5-9141425271F8}"/>
            </a:ext>
          </a:extLst>
        </p:cNvPr>
        <p:cNvGrpSpPr/>
        <p:nvPr/>
      </p:nvGrpSpPr>
      <p:grpSpPr>
        <a:xfrm>
          <a:off x="0" y="0"/>
          <a:ext cx="0" cy="0"/>
          <a:chOff x="0" y="0"/>
          <a:chExt cx="0" cy="0"/>
        </a:xfrm>
      </p:grpSpPr>
      <p:sp>
        <p:nvSpPr>
          <p:cNvPr id="312" name="Google Shape;312;p27:notes">
            <a:extLst>
              <a:ext uri="{FF2B5EF4-FFF2-40B4-BE49-F238E27FC236}">
                <a16:creationId xmlns:a16="http://schemas.microsoft.com/office/drawing/2014/main" id="{9D2E5A16-AA81-15B3-13CC-7D339ED6C070}"/>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3" name="Google Shape;313;p27:notes">
            <a:extLst>
              <a:ext uri="{FF2B5EF4-FFF2-40B4-BE49-F238E27FC236}">
                <a16:creationId xmlns:a16="http://schemas.microsoft.com/office/drawing/2014/main" id="{41F78BC9-C71F-4F4B-8C22-9204CBDA12DC}"/>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r>
              <a:rPr lang="fr-CA" sz="1200" b="1" dirty="0">
                <a:effectLst/>
                <a:latin typeface="AdvOT4f025a4e"/>
              </a:rPr>
              <a:t>Les bonnes réponses se retrouvent dans la case « Principaux mécanismes d’action ».</a:t>
            </a:r>
          </a:p>
          <a:p>
            <a:pPr marL="0" lvl="0" indent="0" algn="l" rtl="0">
              <a:spcBef>
                <a:spcPts val="0"/>
              </a:spcBef>
              <a:spcAft>
                <a:spcPts val="0"/>
              </a:spcAft>
              <a:buNone/>
            </a:pPr>
            <a:endParaRPr dirty="0"/>
          </a:p>
        </p:txBody>
      </p:sp>
      <p:sp>
        <p:nvSpPr>
          <p:cNvPr id="314" name="Google Shape;314;p27:notes">
            <a:extLst>
              <a:ext uri="{FF2B5EF4-FFF2-40B4-BE49-F238E27FC236}">
                <a16:creationId xmlns:a16="http://schemas.microsoft.com/office/drawing/2014/main" id="{0ADA5835-E023-FCC4-4CB6-4894A3BE8B9C}"/>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CA"/>
              <a:t>42</a:t>
            </a:fld>
            <a:endParaRPr/>
          </a:p>
        </p:txBody>
      </p:sp>
    </p:spTree>
    <p:extLst>
      <p:ext uri="{BB962C8B-B14F-4D97-AF65-F5344CB8AC3E}">
        <p14:creationId xmlns:p14="http://schemas.microsoft.com/office/powerpoint/2010/main" val="267903270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a:extLst>
            <a:ext uri="{FF2B5EF4-FFF2-40B4-BE49-F238E27FC236}">
              <a16:creationId xmlns:a16="http://schemas.microsoft.com/office/drawing/2014/main" id="{E2887DFD-AF19-220F-EA7D-529021F3389C}"/>
            </a:ext>
          </a:extLst>
        </p:cNvPr>
        <p:cNvGrpSpPr/>
        <p:nvPr/>
      </p:nvGrpSpPr>
      <p:grpSpPr>
        <a:xfrm>
          <a:off x="0" y="0"/>
          <a:ext cx="0" cy="0"/>
          <a:chOff x="0" y="0"/>
          <a:chExt cx="0" cy="0"/>
        </a:xfrm>
      </p:grpSpPr>
      <p:sp>
        <p:nvSpPr>
          <p:cNvPr id="228" name="Google Shape;228;p22:notes">
            <a:extLst>
              <a:ext uri="{FF2B5EF4-FFF2-40B4-BE49-F238E27FC236}">
                <a16:creationId xmlns:a16="http://schemas.microsoft.com/office/drawing/2014/main" id="{97683CE8-796A-CFEF-603B-86423AEE86AE}"/>
              </a:ext>
            </a:extLst>
          </p:cNvPr>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9" name="Google Shape;229;p22:notes">
            <a:extLst>
              <a:ext uri="{FF2B5EF4-FFF2-40B4-BE49-F238E27FC236}">
                <a16:creationId xmlns:a16="http://schemas.microsoft.com/office/drawing/2014/main" id="{5DAFD29E-E67B-6D1B-6655-BBD9AA387D3C}"/>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lang="fr-CA" b="0" i="0" dirty="0">
              <a:solidFill>
                <a:srgbClr val="212529"/>
              </a:solidFill>
              <a:latin typeface="Open Sans"/>
              <a:ea typeface="Open Sans"/>
              <a:cs typeface="Open Sans"/>
              <a:sym typeface="Open Sans"/>
            </a:endParaRPr>
          </a:p>
        </p:txBody>
      </p:sp>
    </p:spTree>
    <p:extLst>
      <p:ext uri="{BB962C8B-B14F-4D97-AF65-F5344CB8AC3E}">
        <p14:creationId xmlns:p14="http://schemas.microsoft.com/office/powerpoint/2010/main" val="311930423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6"/>
        <p:cNvGrpSpPr/>
        <p:nvPr/>
      </p:nvGrpSpPr>
      <p:grpSpPr>
        <a:xfrm>
          <a:off x="0" y="0"/>
          <a:ext cx="0" cy="0"/>
          <a:chOff x="0" y="0"/>
          <a:chExt cx="0" cy="0"/>
        </a:xfrm>
      </p:grpSpPr>
      <p:sp>
        <p:nvSpPr>
          <p:cNvPr id="577" name="Google Shape;577;p6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8" name="Google Shape;578;p6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sz="1200" b="1" dirty="0">
                <a:solidFill>
                  <a:srgbClr val="0D266D"/>
                </a:solidFill>
              </a:rPr>
              <a:t>Les bonnes réponses sont surlignées en bleu.</a:t>
            </a:r>
          </a:p>
          <a:p>
            <a:pPr marL="0" lvl="0" indent="0" algn="l" rtl="0">
              <a:spcBef>
                <a:spcPts val="0"/>
              </a:spcBef>
              <a:spcAft>
                <a:spcPts val="0"/>
              </a:spcAft>
              <a:buNone/>
            </a:pPr>
            <a:endParaRPr lang="fr-CA" sz="1200" b="1" i="0" u="none" strike="noStrike" dirty="0">
              <a:solidFill>
                <a:srgbClr val="FF0000"/>
              </a:solidFill>
              <a:latin typeface="Arial"/>
              <a:ea typeface="Arial"/>
              <a:cs typeface="Arial"/>
              <a:sym typeface="Arial"/>
            </a:endParaRPr>
          </a:p>
          <a:p>
            <a:pPr marL="0" lvl="0" indent="0" algn="l" rtl="0">
              <a:spcBef>
                <a:spcPts val="1200"/>
              </a:spcBef>
              <a:spcAft>
                <a:spcPts val="0"/>
              </a:spcAft>
              <a:buNone/>
            </a:pPr>
            <a:endParaRPr b="1" dirty="0"/>
          </a:p>
        </p:txBody>
      </p:sp>
      <p:sp>
        <p:nvSpPr>
          <p:cNvPr id="579" name="Google Shape;579;p6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CA"/>
              <a:t>44</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7"/>
        <p:cNvGrpSpPr/>
        <p:nvPr/>
      </p:nvGrpSpPr>
      <p:grpSpPr>
        <a:xfrm>
          <a:off x="0" y="0"/>
          <a:ext cx="0" cy="0"/>
          <a:chOff x="0" y="0"/>
          <a:chExt cx="0" cy="0"/>
        </a:xfrm>
      </p:grpSpPr>
      <p:sp>
        <p:nvSpPr>
          <p:cNvPr id="588" name="Google Shape;588;p6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9" name="Google Shape;589;p6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1200"/>
              </a:spcBef>
              <a:spcAft>
                <a:spcPts val="1200"/>
              </a:spcAft>
              <a:buClrTx/>
              <a:buSzTx/>
              <a:buFontTx/>
              <a:buNone/>
              <a:tabLst/>
              <a:defRPr/>
            </a:pPr>
            <a:endParaRPr lang="fr-CA" dirty="0"/>
          </a:p>
          <a:p>
            <a:pPr marL="0" marR="0" lvl="0" indent="0" algn="l" defTabSz="914400" rtl="0" eaLnBrk="1" fontAlgn="auto" latinLnBrk="0" hangingPunct="1">
              <a:lnSpc>
                <a:spcPct val="100000"/>
              </a:lnSpc>
              <a:spcBef>
                <a:spcPts val="1200"/>
              </a:spcBef>
              <a:spcAft>
                <a:spcPts val="1200"/>
              </a:spcAft>
              <a:buClrTx/>
              <a:buSzTx/>
              <a:buFontTx/>
              <a:buNone/>
              <a:tabLst/>
              <a:defRPr/>
            </a:pPr>
            <a:endParaRPr lang="fr-CA" dirty="0">
              <a:effectLst/>
            </a:endParaRPr>
          </a:p>
          <a:p>
            <a:pPr marL="0" marR="0" lvl="0" indent="0" algn="l" defTabSz="914400" rtl="0" eaLnBrk="1" fontAlgn="auto" latinLnBrk="0" hangingPunct="1">
              <a:lnSpc>
                <a:spcPct val="100000"/>
              </a:lnSpc>
              <a:spcBef>
                <a:spcPts val="1200"/>
              </a:spcBef>
              <a:spcAft>
                <a:spcPts val="1200"/>
              </a:spcAft>
              <a:buClrTx/>
              <a:buSzTx/>
              <a:buFontTx/>
              <a:buNone/>
              <a:tabLst/>
              <a:defRPr/>
            </a:pPr>
            <a:endParaRPr lang="fr-CA" dirty="0">
              <a:effectLst/>
            </a:endParaRPr>
          </a:p>
          <a:p>
            <a:pPr marL="0" marR="0" lvl="0" indent="0" algn="l" defTabSz="914400" rtl="0" eaLnBrk="1" fontAlgn="auto" latinLnBrk="0" hangingPunct="1">
              <a:lnSpc>
                <a:spcPct val="100000"/>
              </a:lnSpc>
              <a:spcBef>
                <a:spcPts val="1200"/>
              </a:spcBef>
              <a:spcAft>
                <a:spcPts val="1200"/>
              </a:spcAft>
              <a:buClrTx/>
              <a:buSzTx/>
              <a:buFontTx/>
              <a:buNone/>
              <a:tabLst/>
              <a:defRPr/>
            </a:pPr>
            <a:endParaRPr lang="fr-CA" dirty="0">
              <a:effectLst/>
            </a:endParaRPr>
          </a:p>
          <a:p>
            <a:pPr marL="0" marR="0" lvl="0" indent="0" algn="l" defTabSz="914400" rtl="0" eaLnBrk="1" fontAlgn="auto" latinLnBrk="0" hangingPunct="1">
              <a:lnSpc>
                <a:spcPct val="100000"/>
              </a:lnSpc>
              <a:spcBef>
                <a:spcPts val="1200"/>
              </a:spcBef>
              <a:spcAft>
                <a:spcPts val="1200"/>
              </a:spcAft>
              <a:buClrTx/>
              <a:buSzTx/>
              <a:buFontTx/>
              <a:buNone/>
              <a:tabLst/>
              <a:defRPr/>
            </a:pPr>
            <a:endParaRPr lang="fr-CA" dirty="0">
              <a:effectLst/>
            </a:endParaRPr>
          </a:p>
          <a:p>
            <a:pPr marL="0" indent="0">
              <a:spcBef>
                <a:spcPts val="1200"/>
              </a:spcBef>
              <a:spcAft>
                <a:spcPts val="1200"/>
              </a:spcAft>
              <a:buNone/>
            </a:pPr>
            <a:endParaRPr lang="fr-CA" dirty="0">
              <a:solidFill>
                <a:schemeClr val="dk1"/>
              </a:solidFill>
            </a:endParaRPr>
          </a:p>
          <a:p>
            <a:pPr marL="0" lvl="0" indent="0" algn="l" rtl="0">
              <a:spcBef>
                <a:spcPts val="0"/>
              </a:spcBef>
              <a:spcAft>
                <a:spcPts val="0"/>
              </a:spcAft>
              <a:buNone/>
            </a:pPr>
            <a:endParaRPr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3"/>
        <p:cNvGrpSpPr/>
        <p:nvPr/>
      </p:nvGrpSpPr>
      <p:grpSpPr>
        <a:xfrm>
          <a:off x="0" y="0"/>
          <a:ext cx="0" cy="0"/>
          <a:chOff x="0" y="0"/>
          <a:chExt cx="0" cy="0"/>
        </a:xfrm>
      </p:grpSpPr>
      <p:sp>
        <p:nvSpPr>
          <p:cNvPr id="594" name="Google Shape;594;p6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5" name="Google Shape;595;p6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CA" b="1" dirty="0"/>
              <a:t>Informations additionnelles de la diapositive 45.</a:t>
            </a:r>
            <a:endParaRPr lang="fr-CA" dirty="0"/>
          </a:p>
          <a:p>
            <a:pPr marL="0" marR="0" lvl="0" indent="0" algn="l" rtl="0">
              <a:lnSpc>
                <a:spcPct val="100000"/>
              </a:lnSpc>
              <a:spcBef>
                <a:spcPts val="0"/>
              </a:spcBef>
              <a:spcAft>
                <a:spcPts val="0"/>
              </a:spcAft>
              <a:buClr>
                <a:schemeClr val="dk1"/>
              </a:buClr>
              <a:buSzPts val="1200"/>
              <a:buFont typeface="Calibri"/>
              <a:buNone/>
            </a:pPr>
            <a:endParaRPr lang="fr-CA" dirty="0"/>
          </a:p>
          <a:p>
            <a:pPr marL="0" marR="0" lvl="0" indent="0" algn="l" rtl="0">
              <a:lnSpc>
                <a:spcPct val="100000"/>
              </a:lnSpc>
              <a:spcBef>
                <a:spcPts val="0"/>
              </a:spcBef>
              <a:spcAft>
                <a:spcPts val="0"/>
              </a:spcAft>
              <a:buClr>
                <a:schemeClr val="dk1"/>
              </a:buClr>
              <a:buSzPts val="1200"/>
              <a:buFont typeface="Calibri"/>
              <a:buNone/>
            </a:pPr>
            <a:endParaRPr lang="fr-CA"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6">
          <a:extLst>
            <a:ext uri="{FF2B5EF4-FFF2-40B4-BE49-F238E27FC236}">
              <a16:creationId xmlns:a16="http://schemas.microsoft.com/office/drawing/2014/main" id="{C2292AA8-382A-0CBF-2D9B-B29EA73DEC76}"/>
            </a:ext>
          </a:extLst>
        </p:cNvPr>
        <p:cNvGrpSpPr/>
        <p:nvPr/>
      </p:nvGrpSpPr>
      <p:grpSpPr>
        <a:xfrm>
          <a:off x="0" y="0"/>
          <a:ext cx="0" cy="0"/>
          <a:chOff x="0" y="0"/>
          <a:chExt cx="0" cy="0"/>
        </a:xfrm>
      </p:grpSpPr>
      <p:sp>
        <p:nvSpPr>
          <p:cNvPr id="577" name="Google Shape;577;p60:notes">
            <a:extLst>
              <a:ext uri="{FF2B5EF4-FFF2-40B4-BE49-F238E27FC236}">
                <a16:creationId xmlns:a16="http://schemas.microsoft.com/office/drawing/2014/main" id="{AACC44D3-2EFC-DB04-6ABF-0EAF77AE4619}"/>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8" name="Google Shape;578;p60:notes">
            <a:extLst>
              <a:ext uri="{FF2B5EF4-FFF2-40B4-BE49-F238E27FC236}">
                <a16:creationId xmlns:a16="http://schemas.microsoft.com/office/drawing/2014/main" id="{8628BBCB-315A-D81B-2828-9AA2A5C7D769}"/>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1200"/>
              </a:spcBef>
              <a:spcAft>
                <a:spcPts val="0"/>
              </a:spcAft>
              <a:buNone/>
            </a:pPr>
            <a:endParaRPr b="1" dirty="0"/>
          </a:p>
        </p:txBody>
      </p:sp>
      <p:sp>
        <p:nvSpPr>
          <p:cNvPr id="579" name="Google Shape;579;p60:notes">
            <a:extLst>
              <a:ext uri="{FF2B5EF4-FFF2-40B4-BE49-F238E27FC236}">
                <a16:creationId xmlns:a16="http://schemas.microsoft.com/office/drawing/2014/main" id="{D8DB4C26-E5A3-FD68-6EF1-F90155D075A2}"/>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CA"/>
              <a:t>47</a:t>
            </a:fld>
            <a:endParaRPr/>
          </a:p>
        </p:txBody>
      </p:sp>
    </p:spTree>
    <p:extLst>
      <p:ext uri="{BB962C8B-B14F-4D97-AF65-F5344CB8AC3E}">
        <p14:creationId xmlns:p14="http://schemas.microsoft.com/office/powerpoint/2010/main" val="344475997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7">
          <a:extLst>
            <a:ext uri="{FF2B5EF4-FFF2-40B4-BE49-F238E27FC236}">
              <a16:creationId xmlns:a16="http://schemas.microsoft.com/office/drawing/2014/main" id="{3BD31DEA-29E4-39AB-C427-567F8853202E}"/>
            </a:ext>
          </a:extLst>
        </p:cNvPr>
        <p:cNvGrpSpPr/>
        <p:nvPr/>
      </p:nvGrpSpPr>
      <p:grpSpPr>
        <a:xfrm>
          <a:off x="0" y="0"/>
          <a:ext cx="0" cy="0"/>
          <a:chOff x="0" y="0"/>
          <a:chExt cx="0" cy="0"/>
        </a:xfrm>
      </p:grpSpPr>
      <p:sp>
        <p:nvSpPr>
          <p:cNvPr id="588" name="Google Shape;588;p61:notes">
            <a:extLst>
              <a:ext uri="{FF2B5EF4-FFF2-40B4-BE49-F238E27FC236}">
                <a16:creationId xmlns:a16="http://schemas.microsoft.com/office/drawing/2014/main" id="{895FAF17-788B-7C7B-EB13-F31EB6B60ED8}"/>
              </a:ext>
            </a:extLst>
          </p:cNvPr>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9" name="Google Shape;589;p61:notes">
            <a:extLst>
              <a:ext uri="{FF2B5EF4-FFF2-40B4-BE49-F238E27FC236}">
                <a16:creationId xmlns:a16="http://schemas.microsoft.com/office/drawing/2014/main" id="{C856A28E-5592-ED80-4E17-1A80D335334F}"/>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algn="l"/>
            <a:endParaRPr lang="fr-CA" b="0" i="0" dirty="0">
              <a:solidFill>
                <a:srgbClr val="212529"/>
              </a:solidFill>
              <a:effectLst/>
              <a:latin typeface="Open Sans" panose="020B0606030504020204" pitchFamily="34" charset="0"/>
            </a:endParaRPr>
          </a:p>
        </p:txBody>
      </p:sp>
    </p:spTree>
    <p:extLst>
      <p:ext uri="{BB962C8B-B14F-4D97-AF65-F5344CB8AC3E}">
        <p14:creationId xmlns:p14="http://schemas.microsoft.com/office/powerpoint/2010/main" val="427101630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a:extLst>
            <a:ext uri="{FF2B5EF4-FFF2-40B4-BE49-F238E27FC236}">
              <a16:creationId xmlns:a16="http://schemas.microsoft.com/office/drawing/2014/main" id="{978BD7B7-BB1A-CD6E-DB85-ECAD4D76D56D}"/>
            </a:ext>
          </a:extLst>
        </p:cNvPr>
        <p:cNvGrpSpPr/>
        <p:nvPr/>
      </p:nvGrpSpPr>
      <p:grpSpPr>
        <a:xfrm>
          <a:off x="0" y="0"/>
          <a:ext cx="0" cy="0"/>
          <a:chOff x="0" y="0"/>
          <a:chExt cx="0" cy="0"/>
        </a:xfrm>
      </p:grpSpPr>
      <p:sp>
        <p:nvSpPr>
          <p:cNvPr id="187" name="Google Shape;187;p17:notes">
            <a:extLst>
              <a:ext uri="{FF2B5EF4-FFF2-40B4-BE49-F238E27FC236}">
                <a16:creationId xmlns:a16="http://schemas.microsoft.com/office/drawing/2014/main" id="{50996449-B12E-5835-E136-6F6AD80F3DD5}"/>
              </a:ext>
            </a:extLst>
          </p:cNvPr>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p17:notes">
            <a:extLst>
              <a:ext uri="{FF2B5EF4-FFF2-40B4-BE49-F238E27FC236}">
                <a16:creationId xmlns:a16="http://schemas.microsoft.com/office/drawing/2014/main" id="{7B2D37CD-075F-90BA-F6AE-5ACC0B796827}"/>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CA" b="1" dirty="0"/>
              <a:t>Informations additionnelles de la diapositive 48.</a:t>
            </a:r>
            <a:endParaRPr lang="fr-CA" dirty="0"/>
          </a:p>
          <a:p>
            <a:pPr marL="0" marR="0" lvl="0" indent="0" algn="l" rtl="0">
              <a:lnSpc>
                <a:spcPct val="100000"/>
              </a:lnSpc>
              <a:spcBef>
                <a:spcPts val="0"/>
              </a:spcBef>
              <a:spcAft>
                <a:spcPts val="0"/>
              </a:spcAft>
              <a:buClr>
                <a:schemeClr val="dk1"/>
              </a:buClr>
              <a:buSzPts val="1200"/>
              <a:buFont typeface="Calibri"/>
              <a:buNone/>
            </a:pPr>
            <a:endParaRPr lang="fr-CA" dirty="0"/>
          </a:p>
          <a:p>
            <a:pPr marL="0" marR="0" lvl="0"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100332717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6">
          <a:extLst>
            <a:ext uri="{FF2B5EF4-FFF2-40B4-BE49-F238E27FC236}">
              <a16:creationId xmlns:a16="http://schemas.microsoft.com/office/drawing/2014/main" id="{4ED19F92-5C93-7C36-8576-0B04182E0E3E}"/>
            </a:ext>
          </a:extLst>
        </p:cNvPr>
        <p:cNvGrpSpPr/>
        <p:nvPr/>
      </p:nvGrpSpPr>
      <p:grpSpPr>
        <a:xfrm>
          <a:off x="0" y="0"/>
          <a:ext cx="0" cy="0"/>
          <a:chOff x="0" y="0"/>
          <a:chExt cx="0" cy="0"/>
        </a:xfrm>
      </p:grpSpPr>
      <p:sp>
        <p:nvSpPr>
          <p:cNvPr id="577" name="Google Shape;577;p60:notes">
            <a:extLst>
              <a:ext uri="{FF2B5EF4-FFF2-40B4-BE49-F238E27FC236}">
                <a16:creationId xmlns:a16="http://schemas.microsoft.com/office/drawing/2014/main" id="{CF9C056F-6162-D262-765C-7B387D949E9D}"/>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8" name="Google Shape;578;p60:notes">
            <a:extLst>
              <a:ext uri="{FF2B5EF4-FFF2-40B4-BE49-F238E27FC236}">
                <a16:creationId xmlns:a16="http://schemas.microsoft.com/office/drawing/2014/main" id="{E9F9AE0B-4328-9DA2-0DBD-D6A7A810C87A}"/>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sz="1200" b="1" dirty="0">
                <a:solidFill>
                  <a:srgbClr val="0D266D"/>
                </a:solidFill>
              </a:rPr>
              <a:t>Les bonnes réponses sont surlignées en bleu.</a:t>
            </a:r>
          </a:p>
          <a:p>
            <a:pPr marL="0" lvl="0" indent="0" algn="l" rtl="0">
              <a:spcBef>
                <a:spcPts val="0"/>
              </a:spcBef>
              <a:spcAft>
                <a:spcPts val="0"/>
              </a:spcAft>
              <a:buNone/>
            </a:pPr>
            <a:endParaRPr lang="fr-CA" sz="1200" b="1" i="0" u="none" strike="noStrike" dirty="0">
              <a:solidFill>
                <a:srgbClr val="FF0000"/>
              </a:solidFill>
              <a:latin typeface="Arial"/>
              <a:ea typeface="Arial"/>
              <a:cs typeface="Arial"/>
              <a:sym typeface="Arial"/>
            </a:endParaRPr>
          </a:p>
          <a:p>
            <a:pPr marL="0" lvl="0" indent="0" algn="l" rtl="0">
              <a:spcBef>
                <a:spcPts val="1200"/>
              </a:spcBef>
              <a:spcAft>
                <a:spcPts val="0"/>
              </a:spcAft>
              <a:buNone/>
            </a:pPr>
            <a:endParaRPr b="1" dirty="0"/>
          </a:p>
        </p:txBody>
      </p:sp>
      <p:sp>
        <p:nvSpPr>
          <p:cNvPr id="579" name="Google Shape;579;p60:notes">
            <a:extLst>
              <a:ext uri="{FF2B5EF4-FFF2-40B4-BE49-F238E27FC236}">
                <a16:creationId xmlns:a16="http://schemas.microsoft.com/office/drawing/2014/main" id="{6F815F92-4B92-4BB9-1E0D-E21D7B72E352}"/>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CA"/>
              <a:t>50</a:t>
            </a:fld>
            <a:endParaRPr/>
          </a:p>
        </p:txBody>
      </p:sp>
    </p:spTree>
    <p:extLst>
      <p:ext uri="{BB962C8B-B14F-4D97-AF65-F5344CB8AC3E}">
        <p14:creationId xmlns:p14="http://schemas.microsoft.com/office/powerpoint/2010/main" val="188246620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p4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8" name="Google Shape;488;p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2DF64D6D-12D5-8A41-9E3A-129306093ADA}" type="slidenum">
              <a:rPr lang="fr-FR" smtClean="0"/>
              <a:t>5</a:t>
            </a:fld>
            <a:endParaRPr lang="fr-FR"/>
          </a:p>
        </p:txBody>
      </p:sp>
    </p:spTree>
    <p:extLst>
      <p:ext uri="{BB962C8B-B14F-4D97-AF65-F5344CB8AC3E}">
        <p14:creationId xmlns:p14="http://schemas.microsoft.com/office/powerpoint/2010/main" val="72362655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3"/>
        <p:cNvGrpSpPr/>
        <p:nvPr/>
      </p:nvGrpSpPr>
      <p:grpSpPr>
        <a:xfrm>
          <a:off x="0" y="0"/>
          <a:ext cx="0" cy="0"/>
          <a:chOff x="0" y="0"/>
          <a:chExt cx="0" cy="0"/>
        </a:xfrm>
      </p:grpSpPr>
      <p:sp>
        <p:nvSpPr>
          <p:cNvPr id="594" name="Google Shape;594;p6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5" name="Google Shape;595;p6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CA" b="1" dirty="0"/>
              <a:t>Informations additionnelles de la diapositive 51.</a:t>
            </a:r>
            <a:endParaRPr lang="fr-CA" dirty="0"/>
          </a:p>
          <a:p>
            <a:pPr marL="0" marR="0" lvl="0" indent="0" algn="l" rtl="0">
              <a:lnSpc>
                <a:spcPct val="100000"/>
              </a:lnSpc>
              <a:spcBef>
                <a:spcPts val="0"/>
              </a:spcBef>
              <a:spcAft>
                <a:spcPts val="0"/>
              </a:spcAft>
              <a:buClr>
                <a:schemeClr val="dk1"/>
              </a:buClr>
              <a:buSzPts val="1200"/>
              <a:buFont typeface="Calibri"/>
              <a:buNone/>
            </a:pPr>
            <a:endParaRPr lang="fr-CA" dirty="0"/>
          </a:p>
          <a:p>
            <a:pPr marL="0" marR="0" lvl="0" indent="0" algn="l" defTabSz="914400" rtl="0" eaLnBrk="1" fontAlgn="auto" latinLnBrk="0" hangingPunct="1">
              <a:lnSpc>
                <a:spcPct val="100000"/>
              </a:lnSpc>
              <a:spcBef>
                <a:spcPts val="1200"/>
              </a:spcBef>
              <a:spcAft>
                <a:spcPts val="1200"/>
              </a:spcAft>
              <a:buClrTx/>
              <a:buSzTx/>
              <a:buFontTx/>
              <a:buNone/>
              <a:tabLst/>
              <a:defRPr/>
            </a:pPr>
            <a:endParaRPr lang="fr-CA" sz="1200" dirty="0">
              <a:solidFill>
                <a:srgbClr val="0D266D"/>
              </a:solidFill>
            </a:endParaRPr>
          </a:p>
          <a:p>
            <a:pPr marL="0" indent="0">
              <a:spcBef>
                <a:spcPts val="1200"/>
              </a:spcBef>
              <a:spcAft>
                <a:spcPts val="1200"/>
              </a:spcAft>
              <a:buNone/>
            </a:pPr>
            <a:endParaRPr lang="fr-CA" dirty="0">
              <a:solidFill>
                <a:schemeClr val="dk1"/>
              </a:solidFill>
            </a:endParaRPr>
          </a:p>
          <a:p>
            <a:pPr marL="0" indent="0">
              <a:spcBef>
                <a:spcPts val="1200"/>
              </a:spcBef>
              <a:spcAft>
                <a:spcPts val="1200"/>
              </a:spcAft>
              <a:buNone/>
            </a:pPr>
            <a:endParaRPr lang="fr-CA" dirty="0">
              <a:solidFill>
                <a:schemeClr val="dk1"/>
              </a:solidFill>
            </a:endParaRPr>
          </a:p>
          <a:p>
            <a:pPr marL="0" marR="0" lvl="0" indent="0" algn="l" defTabSz="914400" rtl="0" eaLnBrk="1" fontAlgn="auto" latinLnBrk="0" hangingPunct="1">
              <a:lnSpc>
                <a:spcPct val="100000"/>
              </a:lnSpc>
              <a:spcBef>
                <a:spcPts val="1200"/>
              </a:spcBef>
              <a:spcAft>
                <a:spcPts val="1200"/>
              </a:spcAft>
              <a:buClrTx/>
              <a:buSzTx/>
              <a:buFontTx/>
              <a:buNone/>
              <a:tabLst/>
              <a:defRPr/>
            </a:pPr>
            <a:endParaRPr lang="fr-CA" sz="1200" dirty="0">
              <a:solidFill>
                <a:srgbClr val="232323"/>
              </a:solidFill>
              <a:effectLst/>
              <a:latin typeface="ArialM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CA" dirty="0"/>
          </a:p>
          <a:p>
            <a:endParaRPr lang="fr-CA" dirty="0"/>
          </a:p>
          <a:p>
            <a:pPr marL="0" marR="0" lvl="0" indent="0" algn="l" defTabSz="914400" rtl="0" eaLnBrk="1" fontAlgn="auto" latinLnBrk="0" hangingPunct="1">
              <a:lnSpc>
                <a:spcPct val="80000"/>
              </a:lnSpc>
              <a:spcBef>
                <a:spcPts val="0"/>
              </a:spcBef>
              <a:spcAft>
                <a:spcPts val="0"/>
              </a:spcAft>
              <a:buClrTx/>
              <a:buSzTx/>
              <a:buFontTx/>
              <a:buNone/>
              <a:tabLst/>
              <a:defRPr/>
            </a:pPr>
            <a:endParaRPr lang="fr-CA" dirty="0"/>
          </a:p>
          <a:p>
            <a:pPr marL="0" marR="0" lvl="0" indent="0" algn="l" rtl="0">
              <a:lnSpc>
                <a:spcPct val="100000"/>
              </a:lnSpc>
              <a:spcBef>
                <a:spcPts val="0"/>
              </a:spcBef>
              <a:spcAft>
                <a:spcPts val="0"/>
              </a:spcAft>
              <a:buClr>
                <a:schemeClr val="dk1"/>
              </a:buClr>
              <a:buSzPts val="1200"/>
              <a:buFont typeface="Calibri"/>
              <a:buNone/>
            </a:pPr>
            <a:endParaRPr lang="fr-CA" b="0" i="0" dirty="0">
              <a:solidFill>
                <a:srgbClr val="212529"/>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200"/>
              <a:buFont typeface="Calibri"/>
              <a:buNone/>
            </a:pPr>
            <a:endParaRPr lang="fr-CA" dirty="0"/>
          </a:p>
          <a:p>
            <a:pPr marL="0" marR="0" lvl="0" indent="0" algn="l" rtl="0">
              <a:lnSpc>
                <a:spcPct val="100000"/>
              </a:lnSpc>
              <a:spcBef>
                <a:spcPts val="0"/>
              </a:spcBef>
              <a:spcAft>
                <a:spcPts val="0"/>
              </a:spcAft>
              <a:buClr>
                <a:schemeClr val="dk1"/>
              </a:buClr>
              <a:buSzPts val="1200"/>
              <a:buFont typeface="Calibri"/>
              <a:buNone/>
            </a:pPr>
            <a:endParaRPr lang="fr-CA" dirty="0"/>
          </a:p>
        </p:txBody>
      </p:sp>
    </p:spTree>
    <p:extLst>
      <p:ext uri="{BB962C8B-B14F-4D97-AF65-F5344CB8AC3E}">
        <p14:creationId xmlns:p14="http://schemas.microsoft.com/office/powerpoint/2010/main" val="115492155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a:extLst>
            <a:ext uri="{FF2B5EF4-FFF2-40B4-BE49-F238E27FC236}">
              <a16:creationId xmlns:a16="http://schemas.microsoft.com/office/drawing/2014/main" id="{786E18A2-6D02-532C-BB26-4413A4B1B91C}"/>
            </a:ext>
          </a:extLst>
        </p:cNvPr>
        <p:cNvGrpSpPr/>
        <p:nvPr/>
      </p:nvGrpSpPr>
      <p:grpSpPr>
        <a:xfrm>
          <a:off x="0" y="0"/>
          <a:ext cx="0" cy="0"/>
          <a:chOff x="0" y="0"/>
          <a:chExt cx="0" cy="0"/>
        </a:xfrm>
      </p:grpSpPr>
      <p:sp>
        <p:nvSpPr>
          <p:cNvPr id="312" name="Google Shape;312;p27:notes">
            <a:extLst>
              <a:ext uri="{FF2B5EF4-FFF2-40B4-BE49-F238E27FC236}">
                <a16:creationId xmlns:a16="http://schemas.microsoft.com/office/drawing/2014/main" id="{C9ECEAAA-C215-06A0-346E-1FE7C3FF505F}"/>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3" name="Google Shape;313;p27:notes">
            <a:extLst>
              <a:ext uri="{FF2B5EF4-FFF2-40B4-BE49-F238E27FC236}">
                <a16:creationId xmlns:a16="http://schemas.microsoft.com/office/drawing/2014/main" id="{678FA5C0-F5CF-CE53-5A55-838BC47785AC}"/>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algn="just"/>
            <a:endParaRPr lang="fr-CA"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lvl="0" indent="0" algn="l" rtl="0">
              <a:spcBef>
                <a:spcPts val="0"/>
              </a:spcBef>
              <a:spcAft>
                <a:spcPts val="0"/>
              </a:spcAft>
              <a:buNone/>
            </a:pPr>
            <a:endParaRPr lang="fr-CA" dirty="0"/>
          </a:p>
          <a:p>
            <a:pPr marL="0" lvl="0" indent="0" algn="l" rtl="0">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endParaRPr sz="1200" b="0" i="0" u="none" strike="noStrike" dirty="0">
              <a:solidFill>
                <a:srgbClr val="0D266D"/>
              </a:solidFill>
              <a:latin typeface="Calibri"/>
              <a:ea typeface="Calibri"/>
              <a:cs typeface="Calibri"/>
              <a:sym typeface="Calibri"/>
            </a:endParaRPr>
          </a:p>
          <a:p>
            <a:pPr marL="0" lvl="0" indent="0" algn="l" rtl="0">
              <a:spcBef>
                <a:spcPts val="0"/>
              </a:spcBef>
              <a:spcAft>
                <a:spcPts val="0"/>
              </a:spcAft>
              <a:buNone/>
            </a:pPr>
            <a:endParaRPr dirty="0"/>
          </a:p>
        </p:txBody>
      </p:sp>
      <p:sp>
        <p:nvSpPr>
          <p:cNvPr id="314" name="Google Shape;314;p27:notes">
            <a:extLst>
              <a:ext uri="{FF2B5EF4-FFF2-40B4-BE49-F238E27FC236}">
                <a16:creationId xmlns:a16="http://schemas.microsoft.com/office/drawing/2014/main" id="{7CA6CA45-B2C6-9444-A648-0CFDB72928DD}"/>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CA"/>
              <a:t>53</a:t>
            </a:fld>
            <a:endParaRPr/>
          </a:p>
        </p:txBody>
      </p:sp>
    </p:spTree>
    <p:extLst>
      <p:ext uri="{BB962C8B-B14F-4D97-AF65-F5344CB8AC3E}">
        <p14:creationId xmlns:p14="http://schemas.microsoft.com/office/powerpoint/2010/main" val="391792078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a:extLst>
            <a:ext uri="{FF2B5EF4-FFF2-40B4-BE49-F238E27FC236}">
              <a16:creationId xmlns:a16="http://schemas.microsoft.com/office/drawing/2014/main" id="{786E18A2-6D02-532C-BB26-4413A4B1B91C}"/>
            </a:ext>
          </a:extLst>
        </p:cNvPr>
        <p:cNvGrpSpPr/>
        <p:nvPr/>
      </p:nvGrpSpPr>
      <p:grpSpPr>
        <a:xfrm>
          <a:off x="0" y="0"/>
          <a:ext cx="0" cy="0"/>
          <a:chOff x="0" y="0"/>
          <a:chExt cx="0" cy="0"/>
        </a:xfrm>
      </p:grpSpPr>
      <p:sp>
        <p:nvSpPr>
          <p:cNvPr id="312" name="Google Shape;312;p27:notes">
            <a:extLst>
              <a:ext uri="{FF2B5EF4-FFF2-40B4-BE49-F238E27FC236}">
                <a16:creationId xmlns:a16="http://schemas.microsoft.com/office/drawing/2014/main" id="{C9ECEAAA-C215-06A0-346E-1FE7C3FF505F}"/>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3" name="Google Shape;313;p27:notes">
            <a:extLst>
              <a:ext uri="{FF2B5EF4-FFF2-40B4-BE49-F238E27FC236}">
                <a16:creationId xmlns:a16="http://schemas.microsoft.com/office/drawing/2014/main" id="{678FA5C0-F5CF-CE53-5A55-838BC47785AC}"/>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fr-CA" sz="1800" b="0" i="0" dirty="0">
              <a:solidFill>
                <a:srgbClr val="212529"/>
              </a:solidFill>
              <a:latin typeface="Open Sans"/>
              <a:ea typeface="Open Sans"/>
              <a:cs typeface="Open Sans"/>
              <a:sym typeface="Open Sans"/>
            </a:endParaRPr>
          </a:p>
          <a:p>
            <a:pPr algn="just"/>
            <a:endParaRPr lang="fr-CA"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lvl="0" indent="0" algn="l" rtl="0">
              <a:spcBef>
                <a:spcPts val="0"/>
              </a:spcBef>
              <a:spcAft>
                <a:spcPts val="0"/>
              </a:spcAft>
              <a:buNone/>
            </a:pPr>
            <a:endParaRPr lang="fr-CA" dirty="0"/>
          </a:p>
          <a:p>
            <a:pPr marL="0" lvl="0" indent="0" algn="l" rtl="0">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endParaRPr sz="1200" b="0" i="0" u="none" strike="noStrike" dirty="0">
              <a:solidFill>
                <a:srgbClr val="0D266D"/>
              </a:solidFill>
              <a:latin typeface="Calibri"/>
              <a:ea typeface="Calibri"/>
              <a:cs typeface="Calibri"/>
              <a:sym typeface="Calibri"/>
            </a:endParaRPr>
          </a:p>
          <a:p>
            <a:pPr marL="0" lvl="0" indent="0" algn="l" rtl="0">
              <a:spcBef>
                <a:spcPts val="0"/>
              </a:spcBef>
              <a:spcAft>
                <a:spcPts val="0"/>
              </a:spcAft>
              <a:buNone/>
            </a:pPr>
            <a:endParaRPr dirty="0"/>
          </a:p>
        </p:txBody>
      </p:sp>
      <p:sp>
        <p:nvSpPr>
          <p:cNvPr id="314" name="Google Shape;314;p27:notes">
            <a:extLst>
              <a:ext uri="{FF2B5EF4-FFF2-40B4-BE49-F238E27FC236}">
                <a16:creationId xmlns:a16="http://schemas.microsoft.com/office/drawing/2014/main" id="{7CA6CA45-B2C6-9444-A648-0CFDB72928DD}"/>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CA"/>
              <a:t>54</a:t>
            </a:fld>
            <a:endParaRPr/>
          </a:p>
        </p:txBody>
      </p:sp>
    </p:spTree>
    <p:extLst>
      <p:ext uri="{BB962C8B-B14F-4D97-AF65-F5344CB8AC3E}">
        <p14:creationId xmlns:p14="http://schemas.microsoft.com/office/powerpoint/2010/main" val="196667075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a:extLst>
            <a:ext uri="{FF2B5EF4-FFF2-40B4-BE49-F238E27FC236}">
              <a16:creationId xmlns:a16="http://schemas.microsoft.com/office/drawing/2014/main" id="{1018B564-F283-795C-BED9-E03AD8FA690D}"/>
            </a:ext>
          </a:extLst>
        </p:cNvPr>
        <p:cNvGrpSpPr/>
        <p:nvPr/>
      </p:nvGrpSpPr>
      <p:grpSpPr>
        <a:xfrm>
          <a:off x="0" y="0"/>
          <a:ext cx="0" cy="0"/>
          <a:chOff x="0" y="0"/>
          <a:chExt cx="0" cy="0"/>
        </a:xfrm>
      </p:grpSpPr>
      <p:sp>
        <p:nvSpPr>
          <p:cNvPr id="312" name="Google Shape;312;p27:notes">
            <a:extLst>
              <a:ext uri="{FF2B5EF4-FFF2-40B4-BE49-F238E27FC236}">
                <a16:creationId xmlns:a16="http://schemas.microsoft.com/office/drawing/2014/main" id="{82559F46-AECF-FA9F-4DA9-1195EA61AE63}"/>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3" name="Google Shape;313;p27:notes">
            <a:extLst>
              <a:ext uri="{FF2B5EF4-FFF2-40B4-BE49-F238E27FC236}">
                <a16:creationId xmlns:a16="http://schemas.microsoft.com/office/drawing/2014/main" id="{AE85C175-70B9-7B53-B9BB-68AAF462C23A}"/>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algn="just"/>
            <a:r>
              <a:rPr lang="fr-FR" sz="1800" kern="100" dirty="0">
                <a:solidFill>
                  <a:srgbClr val="000000"/>
                </a:solidFill>
                <a:effectLst/>
                <a:latin typeface="Arial" panose="020B0604020202020204" pitchFamily="34" charset="0"/>
                <a:ea typeface="Aptos" panose="020B0004020202020204" pitchFamily="34" charset="0"/>
                <a:cs typeface="Times New Roman" panose="02020603050405020304" pitchFamily="18" charset="0"/>
              </a:rPr>
              <a:t> </a:t>
            </a:r>
            <a:endParaRPr lang="fr-CA"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lvl="0" indent="0" algn="l" rtl="0">
              <a:spcBef>
                <a:spcPts val="0"/>
              </a:spcBef>
              <a:spcAft>
                <a:spcPts val="0"/>
              </a:spcAft>
              <a:buNone/>
            </a:pPr>
            <a:endParaRPr lang="fr-CA" dirty="0"/>
          </a:p>
          <a:p>
            <a:pPr marL="0" lvl="0" indent="0" algn="l" rtl="0">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endParaRPr sz="1200" b="0" i="0" u="none" strike="noStrike" dirty="0">
              <a:solidFill>
                <a:srgbClr val="0D266D"/>
              </a:solidFill>
              <a:latin typeface="Calibri"/>
              <a:ea typeface="Calibri"/>
              <a:cs typeface="Calibri"/>
              <a:sym typeface="Calibri"/>
            </a:endParaRPr>
          </a:p>
          <a:p>
            <a:pPr marL="0" lvl="0" indent="0" algn="l" rtl="0">
              <a:spcBef>
                <a:spcPts val="0"/>
              </a:spcBef>
              <a:spcAft>
                <a:spcPts val="0"/>
              </a:spcAft>
              <a:buNone/>
            </a:pPr>
            <a:endParaRPr dirty="0"/>
          </a:p>
        </p:txBody>
      </p:sp>
      <p:sp>
        <p:nvSpPr>
          <p:cNvPr id="314" name="Google Shape;314;p27:notes">
            <a:extLst>
              <a:ext uri="{FF2B5EF4-FFF2-40B4-BE49-F238E27FC236}">
                <a16:creationId xmlns:a16="http://schemas.microsoft.com/office/drawing/2014/main" id="{B20628D2-F076-37FC-4753-652D8F12D236}"/>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CA"/>
              <a:t>55</a:t>
            </a:fld>
            <a:endParaRPr/>
          </a:p>
        </p:txBody>
      </p:sp>
    </p:spTree>
    <p:extLst>
      <p:ext uri="{BB962C8B-B14F-4D97-AF65-F5344CB8AC3E}">
        <p14:creationId xmlns:p14="http://schemas.microsoft.com/office/powerpoint/2010/main" val="424566569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2DF64D6D-12D5-8A41-9E3A-129306093ADA}" type="slidenum">
              <a:rPr lang="fr-FR" smtClean="0"/>
              <a:t>56</a:t>
            </a:fld>
            <a:endParaRPr lang="fr-FR"/>
          </a:p>
        </p:txBody>
      </p:sp>
    </p:spTree>
    <p:extLst>
      <p:ext uri="{BB962C8B-B14F-4D97-AF65-F5344CB8AC3E}">
        <p14:creationId xmlns:p14="http://schemas.microsoft.com/office/powerpoint/2010/main" val="12414212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a:p>
            <a:endParaRPr lang="fr-FR" dirty="0"/>
          </a:p>
        </p:txBody>
      </p:sp>
      <p:sp>
        <p:nvSpPr>
          <p:cNvPr id="4" name="Espace réservé du numéro de diapositive 3"/>
          <p:cNvSpPr>
            <a:spLocks noGrp="1"/>
          </p:cNvSpPr>
          <p:nvPr>
            <p:ph type="sldNum" sz="quarter" idx="5"/>
          </p:nvPr>
        </p:nvSpPr>
        <p:spPr/>
        <p:txBody>
          <a:bodyPr/>
          <a:lstStyle/>
          <a:p>
            <a:fld id="{2DF64D6D-12D5-8A41-9E3A-129306093ADA}" type="slidenum">
              <a:rPr lang="fr-FR" smtClean="0"/>
              <a:t>6</a:t>
            </a:fld>
            <a:endParaRPr lang="fr-FR"/>
          </a:p>
        </p:txBody>
      </p:sp>
    </p:spTree>
    <p:extLst>
      <p:ext uri="{BB962C8B-B14F-4D97-AF65-F5344CB8AC3E}">
        <p14:creationId xmlns:p14="http://schemas.microsoft.com/office/powerpoint/2010/main" val="13184683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a:extLst>
            <a:ext uri="{FF2B5EF4-FFF2-40B4-BE49-F238E27FC236}">
              <a16:creationId xmlns:a16="http://schemas.microsoft.com/office/drawing/2014/main" id="{74B08588-61F4-FB39-8668-FDB593BB748C}"/>
            </a:ext>
          </a:extLst>
        </p:cNvPr>
        <p:cNvGrpSpPr/>
        <p:nvPr/>
      </p:nvGrpSpPr>
      <p:grpSpPr>
        <a:xfrm>
          <a:off x="0" y="0"/>
          <a:ext cx="0" cy="0"/>
          <a:chOff x="0" y="0"/>
          <a:chExt cx="0" cy="0"/>
        </a:xfrm>
      </p:grpSpPr>
      <p:sp>
        <p:nvSpPr>
          <p:cNvPr id="187" name="Google Shape;187;p17:notes">
            <a:extLst>
              <a:ext uri="{FF2B5EF4-FFF2-40B4-BE49-F238E27FC236}">
                <a16:creationId xmlns:a16="http://schemas.microsoft.com/office/drawing/2014/main" id="{B9B56DE3-2D26-8244-690C-8B0DBB76F137}"/>
              </a:ext>
            </a:extLst>
          </p:cNvPr>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p17:notes">
            <a:extLst>
              <a:ext uri="{FF2B5EF4-FFF2-40B4-BE49-F238E27FC236}">
                <a16:creationId xmlns:a16="http://schemas.microsoft.com/office/drawing/2014/main" id="{3D325481-FC48-9601-EC71-53337716537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CA" b="1" dirty="0"/>
              <a:t>Informations additionnelles de la diapositive 6.</a:t>
            </a:r>
            <a:endParaRPr lang="fr-CA" dirty="0"/>
          </a:p>
          <a:p>
            <a:pPr marL="0" marR="0" lvl="0"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10025340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a:extLst>
            <a:ext uri="{FF2B5EF4-FFF2-40B4-BE49-F238E27FC236}">
              <a16:creationId xmlns:a16="http://schemas.microsoft.com/office/drawing/2014/main" id="{41AE380E-4811-211C-6349-BF6642F29CEA}"/>
            </a:ext>
          </a:extLst>
        </p:cNvPr>
        <p:cNvGrpSpPr/>
        <p:nvPr/>
      </p:nvGrpSpPr>
      <p:grpSpPr>
        <a:xfrm>
          <a:off x="0" y="0"/>
          <a:ext cx="0" cy="0"/>
          <a:chOff x="0" y="0"/>
          <a:chExt cx="0" cy="0"/>
        </a:xfrm>
      </p:grpSpPr>
      <p:sp>
        <p:nvSpPr>
          <p:cNvPr id="258" name="Google Shape;258;p26:notes">
            <a:extLst>
              <a:ext uri="{FF2B5EF4-FFF2-40B4-BE49-F238E27FC236}">
                <a16:creationId xmlns:a16="http://schemas.microsoft.com/office/drawing/2014/main" id="{C02EDA63-FADB-2A34-911C-6BD0647BC545}"/>
              </a:ext>
            </a:extLst>
          </p:cNvPr>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9" name="Google Shape;259;p26:notes">
            <a:extLst>
              <a:ext uri="{FF2B5EF4-FFF2-40B4-BE49-F238E27FC236}">
                <a16:creationId xmlns:a16="http://schemas.microsoft.com/office/drawing/2014/main" id="{185A7BBF-7CCD-75E1-FEC6-ECF4171C3371}"/>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CA" b="1" dirty="0"/>
              <a:t>Informations additionnelles de la diapositive 6.</a:t>
            </a:r>
            <a:endParaRPr lang="fr-CA" dirty="0"/>
          </a:p>
          <a:p>
            <a:pPr marL="0" marR="0" lvl="0" indent="0" algn="l" rtl="0">
              <a:lnSpc>
                <a:spcPct val="100000"/>
              </a:lnSpc>
              <a:spcBef>
                <a:spcPts val="0"/>
              </a:spcBef>
              <a:spcAft>
                <a:spcPts val="0"/>
              </a:spcAft>
              <a:buClr>
                <a:schemeClr val="dk1"/>
              </a:buClr>
              <a:buSzPts val="1200"/>
              <a:buFont typeface="Calibri"/>
              <a:buNone/>
            </a:pPr>
            <a:endParaRPr lang="fr-CA" dirty="0"/>
          </a:p>
          <a:p>
            <a:pPr marL="0" marR="0" lvl="0" indent="0" algn="l" rtl="0">
              <a:lnSpc>
                <a:spcPct val="100000"/>
              </a:lnSpc>
              <a:spcBef>
                <a:spcPts val="0"/>
              </a:spcBef>
              <a:spcAft>
                <a:spcPts val="0"/>
              </a:spcAft>
              <a:buClr>
                <a:schemeClr val="dk1"/>
              </a:buClr>
              <a:buSzPts val="1200"/>
              <a:buFont typeface="Calibri"/>
              <a:buNone/>
            </a:pPr>
            <a:endParaRPr lang="fr-CA" dirty="0"/>
          </a:p>
          <a:p>
            <a:pPr marL="0" marR="0" lvl="0"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3434658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539FAE-28D6-311B-93B1-B6ACDD8C2F81}"/>
            </a:ext>
          </a:extLst>
        </p:cNvPr>
        <p:cNvGrpSpPr/>
        <p:nvPr/>
      </p:nvGrpSpPr>
      <p:grpSpPr>
        <a:xfrm>
          <a:off x="0" y="0"/>
          <a:ext cx="0" cy="0"/>
          <a:chOff x="0" y="0"/>
          <a:chExt cx="0" cy="0"/>
        </a:xfrm>
      </p:grpSpPr>
      <p:sp>
        <p:nvSpPr>
          <p:cNvPr id="2" name="Espace réservé de l'image de diapositive 1">
            <a:extLst>
              <a:ext uri="{FF2B5EF4-FFF2-40B4-BE49-F238E27FC236}">
                <a16:creationId xmlns:a16="http://schemas.microsoft.com/office/drawing/2014/main" id="{B92E0674-A800-E1ED-0394-03706648658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02DF25C-5E25-4AA4-CE6F-A68C14B730F8}"/>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FA4C9C37-DBFD-3072-5C75-503E78021ACA}"/>
              </a:ext>
            </a:extLst>
          </p:cNvPr>
          <p:cNvSpPr>
            <a:spLocks noGrp="1"/>
          </p:cNvSpPr>
          <p:nvPr>
            <p:ph type="sldNum" sz="quarter" idx="5"/>
          </p:nvPr>
        </p:nvSpPr>
        <p:spPr/>
        <p:txBody>
          <a:bodyPr/>
          <a:lstStyle/>
          <a:p>
            <a:fld id="{2DF64D6D-12D5-8A41-9E3A-129306093ADA}" type="slidenum">
              <a:rPr lang="fr-FR" smtClean="0"/>
              <a:t>9</a:t>
            </a:fld>
            <a:endParaRPr lang="fr-FR"/>
          </a:p>
        </p:txBody>
      </p:sp>
    </p:spTree>
    <p:extLst>
      <p:ext uri="{BB962C8B-B14F-4D97-AF65-F5344CB8AC3E}">
        <p14:creationId xmlns:p14="http://schemas.microsoft.com/office/powerpoint/2010/main" val="41804067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svg"/><Relationship Id="rId18" Type="http://schemas.openxmlformats.org/officeDocument/2006/relationships/image" Target="../media/image21.png"/><Relationship Id="rId3" Type="http://schemas.openxmlformats.org/officeDocument/2006/relationships/image" Target="../media/image6.svg"/><Relationship Id="rId21" Type="http://schemas.openxmlformats.org/officeDocument/2006/relationships/image" Target="../media/image24.svg"/><Relationship Id="rId7" Type="http://schemas.openxmlformats.org/officeDocument/2006/relationships/image" Target="../media/image10.svg"/><Relationship Id="rId12" Type="http://schemas.openxmlformats.org/officeDocument/2006/relationships/image" Target="../media/image15.png"/><Relationship Id="rId17" Type="http://schemas.openxmlformats.org/officeDocument/2006/relationships/image" Target="../media/image20.svg"/><Relationship Id="rId2" Type="http://schemas.openxmlformats.org/officeDocument/2006/relationships/image" Target="../media/image5.png"/><Relationship Id="rId16" Type="http://schemas.openxmlformats.org/officeDocument/2006/relationships/image" Target="../media/image19.png"/><Relationship Id="rId20"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9.png"/><Relationship Id="rId11" Type="http://schemas.openxmlformats.org/officeDocument/2006/relationships/image" Target="../media/image14.svg"/><Relationship Id="rId5" Type="http://schemas.openxmlformats.org/officeDocument/2006/relationships/image" Target="../media/image8.svg"/><Relationship Id="rId15" Type="http://schemas.openxmlformats.org/officeDocument/2006/relationships/image" Target="../media/image18.svg"/><Relationship Id="rId10" Type="http://schemas.openxmlformats.org/officeDocument/2006/relationships/image" Target="../media/image13.png"/><Relationship Id="rId19" Type="http://schemas.openxmlformats.org/officeDocument/2006/relationships/image" Target="../media/image22.svg"/><Relationship Id="rId4" Type="http://schemas.openxmlformats.org/officeDocument/2006/relationships/image" Target="../media/image7.png"/><Relationship Id="rId9" Type="http://schemas.openxmlformats.org/officeDocument/2006/relationships/image" Target="../media/image12.svg"/><Relationship Id="rId14" Type="http://schemas.openxmlformats.org/officeDocument/2006/relationships/image" Target="../media/image17.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Page titr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683479" y="491705"/>
            <a:ext cx="4920292" cy="1845065"/>
          </a:xfrm>
        </p:spPr>
        <p:txBody>
          <a:bodyPr anchor="b">
            <a:noAutofit/>
          </a:bodyPr>
          <a:lstStyle>
            <a:lvl1pPr algn="r">
              <a:defRPr sz="6500">
                <a:solidFill>
                  <a:srgbClr val="D60B41"/>
                </a:solidFill>
              </a:defRPr>
            </a:lvl1pPr>
          </a:lstStyle>
          <a:p>
            <a:r>
              <a:rPr lang="fr-FR" dirty="0"/>
              <a:t>Cliquez et modifiez le</a:t>
            </a:r>
            <a:endParaRPr lang="en-US" dirty="0"/>
          </a:p>
        </p:txBody>
      </p:sp>
      <p:sp>
        <p:nvSpPr>
          <p:cNvPr id="3" name="Subtitle 2"/>
          <p:cNvSpPr>
            <a:spLocks noGrp="1"/>
          </p:cNvSpPr>
          <p:nvPr>
            <p:ph type="subTitle" idx="1"/>
          </p:nvPr>
        </p:nvSpPr>
        <p:spPr>
          <a:xfrm>
            <a:off x="4312129" y="2338013"/>
            <a:ext cx="4291642" cy="930409"/>
          </a:xfrm>
        </p:spPr>
        <p:txBody>
          <a:bodyPr>
            <a:normAutofit/>
          </a:bodyPr>
          <a:lstStyle>
            <a:lvl1pPr marL="0" indent="0" algn="r">
              <a:lnSpc>
                <a:spcPct val="100000"/>
              </a:lnSpc>
              <a:spcBef>
                <a:spcPts val="0"/>
              </a:spcBef>
              <a:buNone/>
              <a:defRPr sz="1800">
                <a:solidFill>
                  <a:srgbClr val="D60B4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a:t>Cliquez pour modifier le style des sous-titres du masque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age contenu - liste à puces" userDrawn="1">
  <p:cSld name="1_page contenu - liste à puces">
    <p:spTree>
      <p:nvGrpSpPr>
        <p:cNvPr id="1" name="Shape 15"/>
        <p:cNvGrpSpPr/>
        <p:nvPr/>
      </p:nvGrpSpPr>
      <p:grpSpPr>
        <a:xfrm>
          <a:off x="0" y="0"/>
          <a:ext cx="0" cy="0"/>
          <a:chOff x="0" y="0"/>
          <a:chExt cx="0" cy="0"/>
        </a:xfrm>
      </p:grpSpPr>
      <p:sp>
        <p:nvSpPr>
          <p:cNvPr id="16" name="Google Shape;16;p67"/>
          <p:cNvSpPr/>
          <p:nvPr/>
        </p:nvSpPr>
        <p:spPr>
          <a:xfrm>
            <a:off x="0" y="0"/>
            <a:ext cx="9144000" cy="1337094"/>
          </a:xfrm>
          <a:prstGeom prst="rect">
            <a:avLst/>
          </a:prstGeom>
          <a:solidFill>
            <a:srgbClr val="CAE7F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7" name="Google Shape;17;p67"/>
          <p:cNvSpPr txBox="1">
            <a:spLocks noGrp="1"/>
          </p:cNvSpPr>
          <p:nvPr>
            <p:ph type="title"/>
          </p:nvPr>
        </p:nvSpPr>
        <p:spPr>
          <a:xfrm>
            <a:off x="1354914" y="363757"/>
            <a:ext cx="7160436" cy="609579"/>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rgbClr val="D60B41"/>
              </a:buClr>
              <a:buSzPts val="3000"/>
              <a:buFont typeface="Play"/>
              <a:buNone/>
              <a:defRPr sz="3000">
                <a:solidFill>
                  <a:srgbClr val="D60B41"/>
                </a:solidFill>
                <a:latin typeface="Aptos" panose="020B0004020202020204" pitchFamily="34" charset="0"/>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18" name="Google Shape;18;p67"/>
          <p:cNvSpPr txBox="1">
            <a:spLocks noGrp="1"/>
          </p:cNvSpPr>
          <p:nvPr>
            <p:ph type="body" idx="1"/>
          </p:nvPr>
        </p:nvSpPr>
        <p:spPr>
          <a:xfrm>
            <a:off x="820198" y="1833323"/>
            <a:ext cx="7695151" cy="319135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dk1"/>
              </a:buClr>
              <a:buSzPts val="2800"/>
              <a:buFont typeface="Arial"/>
              <a:buChar char="›"/>
              <a:defRPr/>
            </a:lvl1pPr>
            <a:lvl2pPr marL="914400" lvl="1" indent="-381000" algn="l">
              <a:lnSpc>
                <a:spcPct val="90000"/>
              </a:lnSpc>
              <a:spcBef>
                <a:spcPts val="500"/>
              </a:spcBef>
              <a:spcAft>
                <a:spcPts val="0"/>
              </a:spcAft>
              <a:buClr>
                <a:schemeClr val="dk1"/>
              </a:buClr>
              <a:buSzPts val="2400"/>
              <a:buFont typeface="Arial"/>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 name="Google Shape;19;p67">
            <a:extLst>
              <a:ext uri="{FF2B5EF4-FFF2-40B4-BE49-F238E27FC236}">
                <a16:creationId xmlns:a16="http://schemas.microsoft.com/office/drawing/2014/main" id="{9F497B32-C030-8AE4-11B3-62715A37A842}"/>
              </a:ext>
            </a:extLst>
          </p:cNvPr>
          <p:cNvSpPr txBox="1">
            <a:spLocks noGrp="1"/>
          </p:cNvSpPr>
          <p:nvPr>
            <p:ph type="body" idx="2" hasCustomPrompt="1"/>
          </p:nvPr>
        </p:nvSpPr>
        <p:spPr>
          <a:xfrm>
            <a:off x="344518" y="6349894"/>
            <a:ext cx="2312957" cy="230073"/>
          </a:xfrm>
          <a:prstGeom prst="rect">
            <a:avLst/>
          </a:prstGeom>
          <a:noFill/>
          <a:ln>
            <a:noFill/>
          </a:ln>
        </p:spPr>
        <p:txBody>
          <a:bodyPr spcFirstLastPara="1" wrap="none" lIns="0" tIns="0" rIns="0" bIns="0" anchor="ctr" anchorCtr="0">
            <a:noAutofit/>
          </a:bodyPr>
          <a:lstStyle>
            <a:lvl1pPr marL="0" lvl="0" indent="0" algn="r">
              <a:lnSpc>
                <a:spcPct val="100000"/>
              </a:lnSpc>
              <a:spcBef>
                <a:spcPts val="0"/>
              </a:spcBef>
              <a:spcAft>
                <a:spcPts val="0"/>
              </a:spcAft>
              <a:buClr>
                <a:srgbClr val="D60B41"/>
              </a:buClr>
              <a:buSzPts val="1200"/>
              <a:buNone/>
              <a:defRPr sz="1200">
                <a:solidFill>
                  <a:srgbClr val="D60B41"/>
                </a:solidFill>
              </a:defRPr>
            </a:lvl1pPr>
            <a:lvl2pPr marL="914400" lvl="1" indent="-228600" algn="l">
              <a:lnSpc>
                <a:spcPct val="90000"/>
              </a:lnSpc>
              <a:spcBef>
                <a:spcPts val="500"/>
              </a:spcBef>
              <a:spcAft>
                <a:spcPts val="0"/>
              </a:spcAft>
              <a:buClr>
                <a:schemeClr val="dk1"/>
              </a:buClr>
              <a:buSzPts val="1200"/>
              <a:buNone/>
              <a:defRPr sz="12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200"/>
              <a:buNone/>
              <a:defRPr sz="1200"/>
            </a:lvl4pPr>
            <a:lvl5pPr marL="2286000" lvl="4" indent="-228600" algn="l">
              <a:lnSpc>
                <a:spcPct val="90000"/>
              </a:lnSpc>
              <a:spcBef>
                <a:spcPts val="500"/>
              </a:spcBef>
              <a:spcAft>
                <a:spcPts val="0"/>
              </a:spcAft>
              <a:buClr>
                <a:schemeClr val="dk1"/>
              </a:buClr>
              <a:buSzPts val="1200"/>
              <a:buNone/>
              <a:defRPr sz="12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marL="457200" marR="0" lvl="0" indent="-228600" algn="l" defTabSz="914400" rtl="0" eaLnBrk="1" fontAlgn="auto" latinLnBrk="0" hangingPunct="1">
              <a:lnSpc>
                <a:spcPct val="90000"/>
              </a:lnSpc>
              <a:spcBef>
                <a:spcPts val="1000"/>
              </a:spcBef>
              <a:spcAft>
                <a:spcPts val="0"/>
              </a:spcAft>
              <a:buClr>
                <a:srgbClr val="D60B41"/>
              </a:buClr>
              <a:buSzPts val="1200"/>
              <a:buFont typeface="Arial" panose="020B0604020202020204" pitchFamily="34" charset="0"/>
              <a:buNone/>
              <a:tabLst/>
              <a:defRPr/>
            </a:pPr>
            <a:r>
              <a:rPr lang="fr-CA" dirty="0"/>
              <a:t>Maladie artérielle périphérique</a:t>
            </a:r>
            <a:endParaRPr dirty="0"/>
          </a:p>
        </p:txBody>
      </p:sp>
      <p:cxnSp>
        <p:nvCxnSpPr>
          <p:cNvPr id="11" name="Google Shape;20;p67">
            <a:extLst>
              <a:ext uri="{FF2B5EF4-FFF2-40B4-BE49-F238E27FC236}">
                <a16:creationId xmlns:a16="http://schemas.microsoft.com/office/drawing/2014/main" id="{1FB80A6B-00DE-1710-63FF-3C0A7D519980}"/>
              </a:ext>
            </a:extLst>
          </p:cNvPr>
          <p:cNvCxnSpPr>
            <a:cxnSpLocks/>
          </p:cNvCxnSpPr>
          <p:nvPr userDrawn="1"/>
        </p:nvCxnSpPr>
        <p:spPr>
          <a:xfrm>
            <a:off x="2657475" y="6521543"/>
            <a:ext cx="6080994" cy="0"/>
          </a:xfrm>
          <a:prstGeom prst="straightConnector1">
            <a:avLst/>
          </a:prstGeom>
          <a:noFill/>
          <a:ln w="9525" cap="flat" cmpd="sng">
            <a:solidFill>
              <a:srgbClr val="D60B41"/>
            </a:solidFill>
            <a:prstDash val="solid"/>
            <a:miter lim="800000"/>
            <a:headEnd type="none" w="sm" len="sm"/>
            <a:tailEnd type="none" w="sm" len="sm"/>
          </a:ln>
        </p:spPr>
      </p:cxnSp>
    </p:spTree>
    <p:extLst>
      <p:ext uri="{BB962C8B-B14F-4D97-AF65-F5344CB8AC3E}">
        <p14:creationId xmlns:p14="http://schemas.microsoft.com/office/powerpoint/2010/main" val="7761645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page contenu - liste à puces" userDrawn="1">
  <p:cSld name="1_page contenu - liste à puces">
    <p:spTree>
      <p:nvGrpSpPr>
        <p:cNvPr id="1" name="Shape 15"/>
        <p:cNvGrpSpPr/>
        <p:nvPr/>
      </p:nvGrpSpPr>
      <p:grpSpPr>
        <a:xfrm>
          <a:off x="0" y="0"/>
          <a:ext cx="0" cy="0"/>
          <a:chOff x="0" y="0"/>
          <a:chExt cx="0" cy="0"/>
        </a:xfrm>
      </p:grpSpPr>
      <p:sp>
        <p:nvSpPr>
          <p:cNvPr id="12" name="Rectangle 11">
            <a:extLst>
              <a:ext uri="{FF2B5EF4-FFF2-40B4-BE49-F238E27FC236}">
                <a16:creationId xmlns:a16="http://schemas.microsoft.com/office/drawing/2014/main" id="{698C1099-682A-C255-27D5-C35B92A3A773}"/>
              </a:ext>
            </a:extLst>
          </p:cNvPr>
          <p:cNvSpPr/>
          <p:nvPr userDrawn="1"/>
        </p:nvSpPr>
        <p:spPr>
          <a:xfrm>
            <a:off x="0" y="0"/>
            <a:ext cx="9144000" cy="1337094"/>
          </a:xfrm>
          <a:prstGeom prst="rect">
            <a:avLst/>
          </a:prstGeom>
          <a:solidFill>
            <a:srgbClr val="CAE7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7" name="Google Shape;17;p54"/>
          <p:cNvSpPr txBox="1">
            <a:spLocks noGrp="1"/>
          </p:cNvSpPr>
          <p:nvPr>
            <p:ph type="title" hasCustomPrompt="1"/>
          </p:nvPr>
        </p:nvSpPr>
        <p:spPr>
          <a:xfrm>
            <a:off x="1766656" y="363757"/>
            <a:ext cx="6748694" cy="609579"/>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D60B41"/>
              </a:buClr>
              <a:buSzPts val="3000"/>
              <a:buFont typeface="Play"/>
              <a:buNone/>
              <a:defRPr sz="3000">
                <a:solidFill>
                  <a:srgbClr val="D60B4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fr-CA" dirty="0"/>
              <a:t>Rétroaction</a:t>
            </a:r>
            <a:endParaRPr dirty="0"/>
          </a:p>
        </p:txBody>
      </p:sp>
      <p:sp>
        <p:nvSpPr>
          <p:cNvPr id="18" name="Google Shape;18;p54"/>
          <p:cNvSpPr txBox="1">
            <a:spLocks noGrp="1"/>
          </p:cNvSpPr>
          <p:nvPr>
            <p:ph type="body" idx="1"/>
          </p:nvPr>
        </p:nvSpPr>
        <p:spPr>
          <a:xfrm>
            <a:off x="820198" y="1833323"/>
            <a:ext cx="7695151" cy="319135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dk1"/>
              </a:buClr>
              <a:buSzPts val="2800"/>
              <a:buFont typeface="Arial"/>
              <a:buChar char="›"/>
              <a:defRPr/>
            </a:lvl1pPr>
            <a:lvl2pPr marL="914400" lvl="1" indent="-381000" algn="l">
              <a:lnSpc>
                <a:spcPct val="90000"/>
              </a:lnSpc>
              <a:spcBef>
                <a:spcPts val="500"/>
              </a:spcBef>
              <a:spcAft>
                <a:spcPts val="0"/>
              </a:spcAft>
              <a:buClr>
                <a:schemeClr val="dk1"/>
              </a:buClr>
              <a:buSzPts val="2400"/>
              <a:buFont typeface="Arial"/>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pic>
        <p:nvPicPr>
          <p:cNvPr id="3" name="Graphique 2">
            <a:extLst>
              <a:ext uri="{FF2B5EF4-FFF2-40B4-BE49-F238E27FC236}">
                <a16:creationId xmlns:a16="http://schemas.microsoft.com/office/drawing/2014/main" id="{E981AB93-C843-7598-8053-D01E7004CB8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81851" y="48432"/>
            <a:ext cx="954916" cy="1240227"/>
          </a:xfrm>
          <a:prstGeom prst="rect">
            <a:avLst/>
          </a:prstGeom>
        </p:spPr>
      </p:pic>
    </p:spTree>
    <p:extLst>
      <p:ext uri="{BB962C8B-B14F-4D97-AF65-F5344CB8AC3E}">
        <p14:creationId xmlns:p14="http://schemas.microsoft.com/office/powerpoint/2010/main" val="36469479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Disposition personnalisé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6A5C05C-6639-ABE9-CBA3-960387B2CD64}"/>
              </a:ext>
            </a:extLst>
          </p:cNvPr>
          <p:cNvSpPr/>
          <p:nvPr userDrawn="1"/>
        </p:nvSpPr>
        <p:spPr>
          <a:xfrm>
            <a:off x="0" y="0"/>
            <a:ext cx="9144000" cy="1337094"/>
          </a:xfrm>
          <a:prstGeom prst="rect">
            <a:avLst/>
          </a:prstGeom>
          <a:solidFill>
            <a:srgbClr val="CAE7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4" name="Google Shape;17;p54">
            <a:extLst>
              <a:ext uri="{FF2B5EF4-FFF2-40B4-BE49-F238E27FC236}">
                <a16:creationId xmlns:a16="http://schemas.microsoft.com/office/drawing/2014/main" id="{3B41294C-799F-4017-F8CA-5A6E536566D6}"/>
              </a:ext>
            </a:extLst>
          </p:cNvPr>
          <p:cNvSpPr txBox="1">
            <a:spLocks/>
          </p:cNvSpPr>
          <p:nvPr userDrawn="1"/>
        </p:nvSpPr>
        <p:spPr>
          <a:xfrm>
            <a:off x="1766656" y="363757"/>
            <a:ext cx="6748694" cy="609579"/>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D60B41"/>
              </a:buClr>
              <a:buSzPts val="3000"/>
              <a:buFont typeface="Play"/>
              <a:buNone/>
              <a:defRPr sz="3000" b="0" i="0" u="none" strike="noStrike" cap="none">
                <a:solidFill>
                  <a:srgbClr val="D60B41"/>
                </a:solidFill>
                <a:latin typeface="Play"/>
                <a:ea typeface="Play"/>
                <a:cs typeface="Play"/>
                <a:sym typeface="Play"/>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fr-CA" dirty="0">
                <a:latin typeface="Aptos" panose="020B0004020202020204" pitchFamily="34" charset="0"/>
              </a:rPr>
              <a:t>Rétroaction</a:t>
            </a:r>
          </a:p>
        </p:txBody>
      </p:sp>
      <p:pic>
        <p:nvPicPr>
          <p:cNvPr id="5" name="Graphique 4">
            <a:extLst>
              <a:ext uri="{FF2B5EF4-FFF2-40B4-BE49-F238E27FC236}">
                <a16:creationId xmlns:a16="http://schemas.microsoft.com/office/drawing/2014/main" id="{78273610-56A3-003B-46F0-EC7B1903F9E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81851" y="48432"/>
            <a:ext cx="954916" cy="1240227"/>
          </a:xfrm>
          <a:prstGeom prst="rect">
            <a:avLst/>
          </a:prstGeom>
        </p:spPr>
      </p:pic>
      <p:sp>
        <p:nvSpPr>
          <p:cNvPr id="6" name="Google Shape;27;p69">
            <a:extLst>
              <a:ext uri="{FF2B5EF4-FFF2-40B4-BE49-F238E27FC236}">
                <a16:creationId xmlns:a16="http://schemas.microsoft.com/office/drawing/2014/main" id="{1D3C338F-2778-83EE-4D6F-259DADB90278}"/>
              </a:ext>
            </a:extLst>
          </p:cNvPr>
          <p:cNvSpPr txBox="1">
            <a:spLocks noGrp="1"/>
          </p:cNvSpPr>
          <p:nvPr>
            <p:ph type="body" idx="1"/>
          </p:nvPr>
        </p:nvSpPr>
        <p:spPr>
          <a:xfrm>
            <a:off x="311699" y="1536633"/>
            <a:ext cx="8423927" cy="4555200"/>
          </a:xfrm>
          <a:prstGeom prst="rect">
            <a:avLst/>
          </a:prstGeom>
          <a:noFill/>
          <a:ln>
            <a:noFill/>
          </a:ln>
        </p:spPr>
        <p:txBody>
          <a:bodyPr spcFirstLastPara="1" wrap="square" lIns="91425" tIns="91425" rIns="91425" bIns="91425" anchor="t" anchorCtr="0">
            <a:normAutofit/>
          </a:bodyPr>
          <a:lstStyle>
            <a:lvl1pPr marL="457200" lvl="0" indent="-342900" algn="l">
              <a:lnSpc>
                <a:spcPct val="90000"/>
              </a:lnSpc>
              <a:spcBef>
                <a:spcPts val="0"/>
              </a:spcBef>
              <a:spcAft>
                <a:spcPts val="0"/>
              </a:spcAft>
              <a:buClr>
                <a:schemeClr val="dk1"/>
              </a:buClr>
              <a:buSzPts val="1800"/>
              <a:buChar char="●"/>
              <a:defRPr/>
            </a:lvl1pPr>
            <a:lvl2pPr marL="914400" lvl="1" indent="-317500" algn="l">
              <a:lnSpc>
                <a:spcPct val="90000"/>
              </a:lnSpc>
              <a:spcBef>
                <a:spcPts val="0"/>
              </a:spcBef>
              <a:spcAft>
                <a:spcPts val="0"/>
              </a:spcAft>
              <a:buClr>
                <a:schemeClr val="dk1"/>
              </a:buClr>
              <a:buSzPts val="1400"/>
              <a:buChar char="○"/>
              <a:defRPr/>
            </a:lvl2pPr>
            <a:lvl3pPr marL="1371600" lvl="2" indent="-317500" algn="l">
              <a:lnSpc>
                <a:spcPct val="90000"/>
              </a:lnSpc>
              <a:spcBef>
                <a:spcPts val="0"/>
              </a:spcBef>
              <a:spcAft>
                <a:spcPts val="0"/>
              </a:spcAft>
              <a:buClr>
                <a:schemeClr val="dk1"/>
              </a:buClr>
              <a:buSzPts val="1400"/>
              <a:buChar char="■"/>
              <a:defRPr/>
            </a:lvl3pPr>
            <a:lvl4pPr marL="1828800" lvl="3" indent="-317500" algn="l">
              <a:lnSpc>
                <a:spcPct val="90000"/>
              </a:lnSpc>
              <a:spcBef>
                <a:spcPts val="0"/>
              </a:spcBef>
              <a:spcAft>
                <a:spcPts val="0"/>
              </a:spcAft>
              <a:buClr>
                <a:schemeClr val="dk1"/>
              </a:buClr>
              <a:buSzPts val="1400"/>
              <a:buChar char="●"/>
              <a:defRPr/>
            </a:lvl4pPr>
            <a:lvl5pPr marL="2286000" lvl="4" indent="-317500" algn="l">
              <a:lnSpc>
                <a:spcPct val="90000"/>
              </a:lnSpc>
              <a:spcBef>
                <a:spcPts val="0"/>
              </a:spcBef>
              <a:spcAft>
                <a:spcPts val="0"/>
              </a:spcAft>
              <a:buClr>
                <a:schemeClr val="dk1"/>
              </a:buClr>
              <a:buSzPts val="1400"/>
              <a:buChar char="○"/>
              <a:defRPr/>
            </a:lvl5pPr>
            <a:lvl6pPr marL="2743200" lvl="5" indent="-317500" algn="l">
              <a:lnSpc>
                <a:spcPct val="90000"/>
              </a:lnSpc>
              <a:spcBef>
                <a:spcPts val="0"/>
              </a:spcBef>
              <a:spcAft>
                <a:spcPts val="0"/>
              </a:spcAft>
              <a:buClr>
                <a:schemeClr val="dk1"/>
              </a:buClr>
              <a:buSzPts val="1400"/>
              <a:buChar char="■"/>
              <a:defRPr/>
            </a:lvl6pPr>
            <a:lvl7pPr marL="3200400" lvl="6" indent="-317500" algn="l">
              <a:lnSpc>
                <a:spcPct val="90000"/>
              </a:lnSpc>
              <a:spcBef>
                <a:spcPts val="0"/>
              </a:spcBef>
              <a:spcAft>
                <a:spcPts val="0"/>
              </a:spcAft>
              <a:buClr>
                <a:schemeClr val="dk1"/>
              </a:buClr>
              <a:buSzPts val="1400"/>
              <a:buChar char="●"/>
              <a:defRPr/>
            </a:lvl7pPr>
            <a:lvl8pPr marL="3657600" lvl="7" indent="-317500" algn="l">
              <a:lnSpc>
                <a:spcPct val="90000"/>
              </a:lnSpc>
              <a:spcBef>
                <a:spcPts val="0"/>
              </a:spcBef>
              <a:spcAft>
                <a:spcPts val="0"/>
              </a:spcAft>
              <a:buClr>
                <a:schemeClr val="dk1"/>
              </a:buClr>
              <a:buSzPts val="1400"/>
              <a:buChar char="○"/>
              <a:defRPr/>
            </a:lvl8pPr>
            <a:lvl9pPr marL="4114800" lvl="8" indent="-317500" algn="l">
              <a:lnSpc>
                <a:spcPct val="90000"/>
              </a:lnSpc>
              <a:spcBef>
                <a:spcPts val="0"/>
              </a:spcBef>
              <a:spcAft>
                <a:spcPts val="0"/>
              </a:spcAft>
              <a:buClr>
                <a:schemeClr val="dk1"/>
              </a:buClr>
              <a:buSzPts val="1400"/>
              <a:buChar char="■"/>
              <a:defRPr/>
            </a:lvl9pPr>
          </a:lstStyle>
          <a:p>
            <a:endParaRPr dirty="0"/>
          </a:p>
        </p:txBody>
      </p:sp>
    </p:spTree>
    <p:extLst>
      <p:ext uri="{BB962C8B-B14F-4D97-AF65-F5344CB8AC3E}">
        <p14:creationId xmlns:p14="http://schemas.microsoft.com/office/powerpoint/2010/main" val="24541077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age sous-titre">
    <p:spTree>
      <p:nvGrpSpPr>
        <p:cNvPr id="1" name=""/>
        <p:cNvGrpSpPr/>
        <p:nvPr/>
      </p:nvGrpSpPr>
      <p:grpSpPr>
        <a:xfrm>
          <a:off x="0" y="0"/>
          <a:ext cx="0" cy="0"/>
          <a:chOff x="0" y="0"/>
          <a:chExt cx="0" cy="0"/>
        </a:xfrm>
      </p:grpSpPr>
      <p:pic>
        <p:nvPicPr>
          <p:cNvPr id="8" name="Image 7" descr="Une image contenant capture d’écran, conception&#10;&#10;Description générée automatiquement">
            <a:extLst>
              <a:ext uri="{FF2B5EF4-FFF2-40B4-BE49-F238E27FC236}">
                <a16:creationId xmlns:a16="http://schemas.microsoft.com/office/drawing/2014/main" id="{F8D8F2D5-3C80-67D4-956C-2CACC09EDD83}"/>
              </a:ext>
            </a:extLst>
          </p:cNvPr>
          <p:cNvPicPr>
            <a:picLocks noChangeAspect="1"/>
          </p:cNvPicPr>
          <p:nvPr userDrawn="1"/>
        </p:nvPicPr>
        <p:blipFill>
          <a:blip r:embed="rId2"/>
          <a:stretch>
            <a:fillRect/>
          </a:stretch>
        </p:blipFill>
        <p:spPr>
          <a:xfrm>
            <a:off x="378" y="283"/>
            <a:ext cx="9143244" cy="6857433"/>
          </a:xfrm>
          <a:prstGeom prst="rect">
            <a:avLst/>
          </a:prstGeom>
        </p:spPr>
      </p:pic>
      <p:sp>
        <p:nvSpPr>
          <p:cNvPr id="2" name="Title 1"/>
          <p:cNvSpPr>
            <a:spLocks noGrp="1"/>
          </p:cNvSpPr>
          <p:nvPr>
            <p:ph type="title" hasCustomPrompt="1"/>
          </p:nvPr>
        </p:nvSpPr>
        <p:spPr>
          <a:xfrm>
            <a:off x="4356340" y="365125"/>
            <a:ext cx="4159010" cy="5440451"/>
          </a:xfrm>
        </p:spPr>
        <p:txBody>
          <a:bodyPr/>
          <a:lstStyle>
            <a:lvl1pPr algn="r">
              <a:defRPr>
                <a:solidFill>
                  <a:srgbClr val="D60B41"/>
                </a:solidFill>
              </a:defRPr>
            </a:lvl1pPr>
          </a:lstStyle>
          <a:p>
            <a:r>
              <a:rPr lang="fr-FR" dirty="0"/>
              <a:t>Sous-titre</a:t>
            </a:r>
            <a:endParaRPr lang="en-US" dirty="0"/>
          </a:p>
        </p:txBody>
      </p:sp>
      <p:pic>
        <p:nvPicPr>
          <p:cNvPr id="10" name="Image 9">
            <a:extLst>
              <a:ext uri="{FF2B5EF4-FFF2-40B4-BE49-F238E27FC236}">
                <a16:creationId xmlns:a16="http://schemas.microsoft.com/office/drawing/2014/main" id="{687915BC-8378-574C-27D2-B83E40F30D80}"/>
              </a:ext>
            </a:extLst>
          </p:cNvPr>
          <p:cNvPicPr>
            <a:picLocks noChangeAspect="1"/>
          </p:cNvPicPr>
          <p:nvPr userDrawn="1"/>
        </p:nvPicPr>
        <p:blipFill>
          <a:blip r:embed="rId3"/>
          <a:srcRect/>
          <a:stretch/>
        </p:blipFill>
        <p:spPr>
          <a:xfrm>
            <a:off x="-654536" y="1365299"/>
            <a:ext cx="6531553" cy="5679611"/>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age sous-titre-2">
    <p:spTree>
      <p:nvGrpSpPr>
        <p:cNvPr id="1" name=""/>
        <p:cNvGrpSpPr/>
        <p:nvPr/>
      </p:nvGrpSpPr>
      <p:grpSpPr>
        <a:xfrm>
          <a:off x="0" y="0"/>
          <a:ext cx="0" cy="0"/>
          <a:chOff x="0" y="0"/>
          <a:chExt cx="0" cy="0"/>
        </a:xfrm>
      </p:grpSpPr>
      <p:pic>
        <p:nvPicPr>
          <p:cNvPr id="8" name="Image 7" descr="Une image contenant capture d’écran, conception&#10;&#10;Description générée automatiquement">
            <a:extLst>
              <a:ext uri="{FF2B5EF4-FFF2-40B4-BE49-F238E27FC236}">
                <a16:creationId xmlns:a16="http://schemas.microsoft.com/office/drawing/2014/main" id="{F8D8F2D5-3C80-67D4-956C-2CACC09EDD83}"/>
              </a:ext>
            </a:extLst>
          </p:cNvPr>
          <p:cNvPicPr>
            <a:picLocks noChangeAspect="1"/>
          </p:cNvPicPr>
          <p:nvPr userDrawn="1"/>
        </p:nvPicPr>
        <p:blipFill>
          <a:blip r:embed="rId2"/>
          <a:stretch>
            <a:fillRect/>
          </a:stretch>
        </p:blipFill>
        <p:spPr>
          <a:xfrm>
            <a:off x="378" y="283"/>
            <a:ext cx="9143244" cy="6857433"/>
          </a:xfrm>
          <a:prstGeom prst="rect">
            <a:avLst/>
          </a:prstGeom>
        </p:spPr>
      </p:pic>
      <p:sp>
        <p:nvSpPr>
          <p:cNvPr id="2" name="Title 1"/>
          <p:cNvSpPr>
            <a:spLocks noGrp="1"/>
          </p:cNvSpPr>
          <p:nvPr>
            <p:ph type="title" hasCustomPrompt="1"/>
          </p:nvPr>
        </p:nvSpPr>
        <p:spPr>
          <a:xfrm>
            <a:off x="4356340" y="365125"/>
            <a:ext cx="4159010" cy="5440451"/>
          </a:xfrm>
        </p:spPr>
        <p:txBody>
          <a:bodyPr/>
          <a:lstStyle>
            <a:lvl1pPr algn="r">
              <a:defRPr>
                <a:solidFill>
                  <a:srgbClr val="D60B41"/>
                </a:solidFill>
              </a:defRPr>
            </a:lvl1pPr>
          </a:lstStyle>
          <a:p>
            <a:r>
              <a:rPr lang="fr-FR" dirty="0"/>
              <a:t>Sous-titre</a:t>
            </a:r>
            <a:endParaRPr lang="en-US" dirty="0"/>
          </a:p>
        </p:txBody>
      </p:sp>
      <p:pic>
        <p:nvPicPr>
          <p:cNvPr id="7" name="Image 6">
            <a:extLst>
              <a:ext uri="{FF2B5EF4-FFF2-40B4-BE49-F238E27FC236}">
                <a16:creationId xmlns:a16="http://schemas.microsoft.com/office/drawing/2014/main" id="{34B505BD-155A-913A-8E87-18A1C6DB0AD3}"/>
              </a:ext>
            </a:extLst>
          </p:cNvPr>
          <p:cNvPicPr>
            <a:picLocks noChangeAspect="1"/>
          </p:cNvPicPr>
          <p:nvPr userDrawn="1"/>
        </p:nvPicPr>
        <p:blipFill>
          <a:blip r:embed="rId3"/>
          <a:srcRect/>
          <a:stretch/>
        </p:blipFill>
        <p:spPr>
          <a:xfrm>
            <a:off x="-944846" y="2218941"/>
            <a:ext cx="9345827" cy="4770266"/>
          </a:xfrm>
          <a:prstGeom prst="rect">
            <a:avLst/>
          </a:prstGeom>
        </p:spPr>
      </p:pic>
    </p:spTree>
    <p:extLst>
      <p:ext uri="{BB962C8B-B14F-4D97-AF65-F5344CB8AC3E}">
        <p14:creationId xmlns:p14="http://schemas.microsoft.com/office/powerpoint/2010/main" val="3979999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age sous-titre-3">
    <p:spTree>
      <p:nvGrpSpPr>
        <p:cNvPr id="1" name=""/>
        <p:cNvGrpSpPr/>
        <p:nvPr/>
      </p:nvGrpSpPr>
      <p:grpSpPr>
        <a:xfrm>
          <a:off x="0" y="0"/>
          <a:ext cx="0" cy="0"/>
          <a:chOff x="0" y="0"/>
          <a:chExt cx="0" cy="0"/>
        </a:xfrm>
      </p:grpSpPr>
      <p:pic>
        <p:nvPicPr>
          <p:cNvPr id="8" name="Image 7" descr="Une image contenant capture d’écran, conception&#10;&#10;Description générée automatiquement">
            <a:extLst>
              <a:ext uri="{FF2B5EF4-FFF2-40B4-BE49-F238E27FC236}">
                <a16:creationId xmlns:a16="http://schemas.microsoft.com/office/drawing/2014/main" id="{F8D8F2D5-3C80-67D4-956C-2CACC09EDD83}"/>
              </a:ext>
            </a:extLst>
          </p:cNvPr>
          <p:cNvPicPr>
            <a:picLocks noChangeAspect="1"/>
          </p:cNvPicPr>
          <p:nvPr userDrawn="1"/>
        </p:nvPicPr>
        <p:blipFill>
          <a:blip r:embed="rId2"/>
          <a:stretch>
            <a:fillRect/>
          </a:stretch>
        </p:blipFill>
        <p:spPr>
          <a:xfrm>
            <a:off x="378" y="283"/>
            <a:ext cx="9143244" cy="6857433"/>
          </a:xfrm>
          <a:prstGeom prst="rect">
            <a:avLst/>
          </a:prstGeom>
        </p:spPr>
      </p:pic>
      <p:sp>
        <p:nvSpPr>
          <p:cNvPr id="2" name="Title 1"/>
          <p:cNvSpPr>
            <a:spLocks noGrp="1"/>
          </p:cNvSpPr>
          <p:nvPr>
            <p:ph type="title" hasCustomPrompt="1"/>
          </p:nvPr>
        </p:nvSpPr>
        <p:spPr>
          <a:xfrm>
            <a:off x="4356340" y="365125"/>
            <a:ext cx="4159010" cy="5440451"/>
          </a:xfrm>
        </p:spPr>
        <p:txBody>
          <a:bodyPr/>
          <a:lstStyle>
            <a:lvl1pPr algn="r">
              <a:defRPr>
                <a:solidFill>
                  <a:srgbClr val="D60B41"/>
                </a:solidFill>
              </a:defRPr>
            </a:lvl1pPr>
          </a:lstStyle>
          <a:p>
            <a:r>
              <a:rPr lang="fr-FR" dirty="0"/>
              <a:t>Sous-titre</a:t>
            </a:r>
            <a:endParaRPr lang="en-US" dirty="0"/>
          </a:p>
        </p:txBody>
      </p:sp>
      <p:pic>
        <p:nvPicPr>
          <p:cNvPr id="4" name="Image 3">
            <a:extLst>
              <a:ext uri="{FF2B5EF4-FFF2-40B4-BE49-F238E27FC236}">
                <a16:creationId xmlns:a16="http://schemas.microsoft.com/office/drawing/2014/main" id="{3A17F5C5-83A5-A4A9-05C1-8DF37C909C66}"/>
              </a:ext>
            </a:extLst>
          </p:cNvPr>
          <p:cNvPicPr>
            <a:picLocks noChangeAspect="1"/>
          </p:cNvPicPr>
          <p:nvPr userDrawn="1"/>
        </p:nvPicPr>
        <p:blipFill>
          <a:blip r:embed="rId3"/>
          <a:srcRect/>
          <a:stretch/>
        </p:blipFill>
        <p:spPr>
          <a:xfrm>
            <a:off x="-2624470" y="2039710"/>
            <a:ext cx="9439915" cy="4818290"/>
          </a:xfrm>
          <a:prstGeom prst="rect">
            <a:avLst/>
          </a:prstGeom>
        </p:spPr>
      </p:pic>
    </p:spTree>
    <p:extLst>
      <p:ext uri="{BB962C8B-B14F-4D97-AF65-F5344CB8AC3E}">
        <p14:creationId xmlns:p14="http://schemas.microsoft.com/office/powerpoint/2010/main" val="12376786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age contenu - liste à puces">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FC57C5D-4444-3764-6A46-D75A219073ED}"/>
              </a:ext>
            </a:extLst>
          </p:cNvPr>
          <p:cNvSpPr/>
          <p:nvPr userDrawn="1"/>
        </p:nvSpPr>
        <p:spPr>
          <a:xfrm>
            <a:off x="0" y="0"/>
            <a:ext cx="9144000" cy="1337094"/>
          </a:xfrm>
          <a:prstGeom prst="rect">
            <a:avLst/>
          </a:prstGeom>
          <a:solidFill>
            <a:srgbClr val="CAE7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2" name="Titre 1">
            <a:extLst>
              <a:ext uri="{FF2B5EF4-FFF2-40B4-BE49-F238E27FC236}">
                <a16:creationId xmlns:a16="http://schemas.microsoft.com/office/drawing/2014/main" id="{1C7E6EAA-EB12-E883-B506-47ECA331FBEB}"/>
              </a:ext>
            </a:extLst>
          </p:cNvPr>
          <p:cNvSpPr>
            <a:spLocks noGrp="1"/>
          </p:cNvSpPr>
          <p:nvPr>
            <p:ph type="title"/>
          </p:nvPr>
        </p:nvSpPr>
        <p:spPr>
          <a:xfrm>
            <a:off x="1354914" y="363757"/>
            <a:ext cx="7160436" cy="609579"/>
          </a:xfrm>
        </p:spPr>
        <p:txBody>
          <a:bodyPr>
            <a:normAutofit/>
          </a:bodyPr>
          <a:lstStyle>
            <a:lvl1pPr algn="r">
              <a:defRPr sz="3000">
                <a:solidFill>
                  <a:srgbClr val="D60B41"/>
                </a:solidFill>
              </a:defRPr>
            </a:lvl1pPr>
          </a:lstStyle>
          <a:p>
            <a:r>
              <a:rPr lang="fr-FR" dirty="0"/>
              <a:t>Modifiez le style du titre</a:t>
            </a:r>
            <a:endParaRPr lang="fr-CA" dirty="0"/>
          </a:p>
        </p:txBody>
      </p:sp>
      <p:sp>
        <p:nvSpPr>
          <p:cNvPr id="4" name="Espace réservé du contenu 3">
            <a:extLst>
              <a:ext uri="{FF2B5EF4-FFF2-40B4-BE49-F238E27FC236}">
                <a16:creationId xmlns:a16="http://schemas.microsoft.com/office/drawing/2014/main" id="{74C43B81-1ACA-ADF0-FBED-A3F4555186C4}"/>
              </a:ext>
            </a:extLst>
          </p:cNvPr>
          <p:cNvSpPr>
            <a:spLocks noGrp="1"/>
          </p:cNvSpPr>
          <p:nvPr>
            <p:ph sz="quarter" idx="10"/>
          </p:nvPr>
        </p:nvSpPr>
        <p:spPr>
          <a:xfrm>
            <a:off x="820198" y="1833323"/>
            <a:ext cx="7695151" cy="3191354"/>
          </a:xfrm>
        </p:spPr>
        <p:txBody>
          <a:bodyPr/>
          <a:lstStyle>
            <a:lvl1pPr marL="457200" indent="-457200">
              <a:buFont typeface="Aptos" panose="020B0004020202020204" pitchFamily="34" charset="0"/>
              <a:buChar char="›"/>
              <a:defRPr/>
            </a:lvl1pPr>
            <a:lvl2pPr marL="685800" indent="-228600">
              <a:buFont typeface="Aptos" panose="020B0004020202020204" pitchFamily="34" charset="0"/>
              <a:buChar char="•"/>
              <a:defRPr/>
            </a:lvl2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CA" dirty="0"/>
          </a:p>
        </p:txBody>
      </p:sp>
      <p:sp>
        <p:nvSpPr>
          <p:cNvPr id="11" name="Google Shape;19;p67">
            <a:extLst>
              <a:ext uri="{FF2B5EF4-FFF2-40B4-BE49-F238E27FC236}">
                <a16:creationId xmlns:a16="http://schemas.microsoft.com/office/drawing/2014/main" id="{C5B98A4C-ED14-AD14-0753-81D6D502D88A}"/>
              </a:ext>
            </a:extLst>
          </p:cNvPr>
          <p:cNvSpPr txBox="1">
            <a:spLocks noGrp="1"/>
          </p:cNvSpPr>
          <p:nvPr>
            <p:ph type="body" idx="2" hasCustomPrompt="1"/>
          </p:nvPr>
        </p:nvSpPr>
        <p:spPr>
          <a:xfrm>
            <a:off x="344518" y="6349894"/>
            <a:ext cx="2312957" cy="230073"/>
          </a:xfrm>
          <a:prstGeom prst="rect">
            <a:avLst/>
          </a:prstGeom>
          <a:noFill/>
          <a:ln>
            <a:noFill/>
          </a:ln>
        </p:spPr>
        <p:txBody>
          <a:bodyPr spcFirstLastPara="1" wrap="none" lIns="0" tIns="0" rIns="0" bIns="0" anchor="ctr" anchorCtr="0">
            <a:noAutofit/>
          </a:bodyPr>
          <a:lstStyle>
            <a:lvl1pPr marL="0" lvl="0" indent="0" algn="r">
              <a:lnSpc>
                <a:spcPct val="100000"/>
              </a:lnSpc>
              <a:spcBef>
                <a:spcPts val="0"/>
              </a:spcBef>
              <a:spcAft>
                <a:spcPts val="0"/>
              </a:spcAft>
              <a:buClr>
                <a:srgbClr val="D60B41"/>
              </a:buClr>
              <a:buSzPts val="1200"/>
              <a:buNone/>
              <a:defRPr sz="1200">
                <a:solidFill>
                  <a:srgbClr val="D60B41"/>
                </a:solidFill>
              </a:defRPr>
            </a:lvl1pPr>
            <a:lvl2pPr marL="914400" lvl="1" indent="-228600" algn="l">
              <a:lnSpc>
                <a:spcPct val="90000"/>
              </a:lnSpc>
              <a:spcBef>
                <a:spcPts val="500"/>
              </a:spcBef>
              <a:spcAft>
                <a:spcPts val="0"/>
              </a:spcAft>
              <a:buClr>
                <a:schemeClr val="dk1"/>
              </a:buClr>
              <a:buSzPts val="1200"/>
              <a:buNone/>
              <a:defRPr sz="12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200"/>
              <a:buNone/>
              <a:defRPr sz="1200"/>
            </a:lvl4pPr>
            <a:lvl5pPr marL="2286000" lvl="4" indent="-228600" algn="l">
              <a:lnSpc>
                <a:spcPct val="90000"/>
              </a:lnSpc>
              <a:spcBef>
                <a:spcPts val="500"/>
              </a:spcBef>
              <a:spcAft>
                <a:spcPts val="0"/>
              </a:spcAft>
              <a:buClr>
                <a:schemeClr val="dk1"/>
              </a:buClr>
              <a:buSzPts val="1200"/>
              <a:buNone/>
              <a:defRPr sz="12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marL="457200" marR="0" lvl="0" indent="-228600" algn="l" defTabSz="914400" rtl="0" eaLnBrk="1" fontAlgn="auto" latinLnBrk="0" hangingPunct="1">
              <a:lnSpc>
                <a:spcPct val="90000"/>
              </a:lnSpc>
              <a:spcBef>
                <a:spcPts val="1000"/>
              </a:spcBef>
              <a:spcAft>
                <a:spcPts val="0"/>
              </a:spcAft>
              <a:buClr>
                <a:srgbClr val="D60B41"/>
              </a:buClr>
              <a:buSzPts val="1200"/>
              <a:buFont typeface="Arial" panose="020B0604020202020204" pitchFamily="34" charset="0"/>
              <a:buNone/>
              <a:tabLst/>
              <a:defRPr/>
            </a:pPr>
            <a:r>
              <a:rPr lang="fr-CA" dirty="0"/>
              <a:t>Maladie artérielle périphérique</a:t>
            </a:r>
            <a:endParaRPr dirty="0"/>
          </a:p>
        </p:txBody>
      </p:sp>
      <p:cxnSp>
        <p:nvCxnSpPr>
          <p:cNvPr id="12" name="Google Shape;20;p67">
            <a:extLst>
              <a:ext uri="{FF2B5EF4-FFF2-40B4-BE49-F238E27FC236}">
                <a16:creationId xmlns:a16="http://schemas.microsoft.com/office/drawing/2014/main" id="{3350232A-A489-F163-1E1A-C89FB659E5D1}"/>
              </a:ext>
            </a:extLst>
          </p:cNvPr>
          <p:cNvCxnSpPr>
            <a:cxnSpLocks/>
          </p:cNvCxnSpPr>
          <p:nvPr userDrawn="1"/>
        </p:nvCxnSpPr>
        <p:spPr>
          <a:xfrm>
            <a:off x="2657475" y="6521543"/>
            <a:ext cx="6080994" cy="0"/>
          </a:xfrm>
          <a:prstGeom prst="straightConnector1">
            <a:avLst/>
          </a:prstGeom>
          <a:noFill/>
          <a:ln w="9525" cap="flat" cmpd="sng">
            <a:solidFill>
              <a:srgbClr val="D60B41"/>
            </a:solidFill>
            <a:prstDash val="solid"/>
            <a:miter lim="800000"/>
            <a:headEnd type="none" w="sm" len="sm"/>
            <a:tailEnd type="none" w="sm" len="sm"/>
          </a:ln>
        </p:spPr>
      </p:cxnSp>
    </p:spTree>
    <p:extLst>
      <p:ext uri="{BB962C8B-B14F-4D97-AF65-F5344CB8AC3E}">
        <p14:creationId xmlns:p14="http://schemas.microsoft.com/office/powerpoint/2010/main" val="4127431472"/>
      </p:ext>
    </p:extLst>
  </p:cSld>
  <p:clrMapOvr>
    <a:masterClrMapping/>
  </p:clrMapOvr>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age tableau">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FC57C5D-4444-3764-6A46-D75A219073ED}"/>
              </a:ext>
            </a:extLst>
          </p:cNvPr>
          <p:cNvSpPr/>
          <p:nvPr userDrawn="1"/>
        </p:nvSpPr>
        <p:spPr>
          <a:xfrm>
            <a:off x="0" y="0"/>
            <a:ext cx="9144000" cy="1337094"/>
          </a:xfrm>
          <a:prstGeom prst="rect">
            <a:avLst/>
          </a:prstGeom>
          <a:solidFill>
            <a:srgbClr val="CAE7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2" name="Titre 1">
            <a:extLst>
              <a:ext uri="{FF2B5EF4-FFF2-40B4-BE49-F238E27FC236}">
                <a16:creationId xmlns:a16="http://schemas.microsoft.com/office/drawing/2014/main" id="{1C7E6EAA-EB12-E883-B506-47ECA331FBEB}"/>
              </a:ext>
            </a:extLst>
          </p:cNvPr>
          <p:cNvSpPr>
            <a:spLocks noGrp="1"/>
          </p:cNvSpPr>
          <p:nvPr>
            <p:ph type="title"/>
          </p:nvPr>
        </p:nvSpPr>
        <p:spPr>
          <a:xfrm>
            <a:off x="1354914" y="363757"/>
            <a:ext cx="7160436" cy="609579"/>
          </a:xfrm>
        </p:spPr>
        <p:txBody>
          <a:bodyPr>
            <a:normAutofit/>
          </a:bodyPr>
          <a:lstStyle>
            <a:lvl1pPr algn="r">
              <a:defRPr sz="3000">
                <a:solidFill>
                  <a:srgbClr val="D60B41"/>
                </a:solidFill>
              </a:defRPr>
            </a:lvl1pPr>
          </a:lstStyle>
          <a:p>
            <a:r>
              <a:rPr lang="fr-FR" dirty="0"/>
              <a:t>Modifiez le style du titre</a:t>
            </a:r>
            <a:endParaRPr lang="fr-CA" dirty="0"/>
          </a:p>
        </p:txBody>
      </p:sp>
      <p:graphicFrame>
        <p:nvGraphicFramePr>
          <p:cNvPr id="3" name="Tableau 2">
            <a:extLst>
              <a:ext uri="{FF2B5EF4-FFF2-40B4-BE49-F238E27FC236}">
                <a16:creationId xmlns:a16="http://schemas.microsoft.com/office/drawing/2014/main" id="{22605038-E5D3-23E2-E0E9-3AA5517EBEE7}"/>
              </a:ext>
            </a:extLst>
          </p:cNvPr>
          <p:cNvGraphicFramePr>
            <a:graphicFrameLocks noGrp="1"/>
          </p:cNvGraphicFramePr>
          <p:nvPr userDrawn="1">
            <p:extLst>
              <p:ext uri="{D42A27DB-BD31-4B8C-83A1-F6EECF244321}">
                <p14:modId xmlns:p14="http://schemas.microsoft.com/office/powerpoint/2010/main" val="3471161641"/>
              </p:ext>
            </p:extLst>
          </p:nvPr>
        </p:nvGraphicFramePr>
        <p:xfrm>
          <a:off x="1524000" y="2509520"/>
          <a:ext cx="6096000" cy="2225040"/>
        </p:xfrm>
        <a:graphic>
          <a:graphicData uri="http://schemas.openxmlformats.org/drawingml/2006/table">
            <a:tbl>
              <a:tblPr firstRow="1" bandRow="1">
                <a:tableStyleId>{5C22544A-7EE6-4342-B048-85BDC9FD1C3A}</a:tableStyleId>
              </a:tblPr>
              <a:tblGrid>
                <a:gridCol w="1524000">
                  <a:extLst>
                    <a:ext uri="{9D8B030D-6E8A-4147-A177-3AD203B41FA5}">
                      <a16:colId xmlns:a16="http://schemas.microsoft.com/office/drawing/2014/main" val="3411734017"/>
                    </a:ext>
                  </a:extLst>
                </a:gridCol>
                <a:gridCol w="1524000">
                  <a:extLst>
                    <a:ext uri="{9D8B030D-6E8A-4147-A177-3AD203B41FA5}">
                      <a16:colId xmlns:a16="http://schemas.microsoft.com/office/drawing/2014/main" val="3570384537"/>
                    </a:ext>
                  </a:extLst>
                </a:gridCol>
                <a:gridCol w="1524000">
                  <a:extLst>
                    <a:ext uri="{9D8B030D-6E8A-4147-A177-3AD203B41FA5}">
                      <a16:colId xmlns:a16="http://schemas.microsoft.com/office/drawing/2014/main" val="1245038614"/>
                    </a:ext>
                  </a:extLst>
                </a:gridCol>
                <a:gridCol w="1524000">
                  <a:extLst>
                    <a:ext uri="{9D8B030D-6E8A-4147-A177-3AD203B41FA5}">
                      <a16:colId xmlns:a16="http://schemas.microsoft.com/office/drawing/2014/main" val="2464462048"/>
                    </a:ext>
                  </a:extLst>
                </a:gridCol>
              </a:tblGrid>
              <a:tr h="370840">
                <a:tc>
                  <a:txBody>
                    <a:bodyPr/>
                    <a:lstStyle/>
                    <a:p>
                      <a:endParaRPr lang="fr-CA"/>
                    </a:p>
                  </a:txBody>
                  <a:tcPr>
                    <a:solidFill>
                      <a:srgbClr val="0D266D"/>
                    </a:solidFill>
                  </a:tcPr>
                </a:tc>
                <a:tc>
                  <a:txBody>
                    <a:bodyPr/>
                    <a:lstStyle/>
                    <a:p>
                      <a:endParaRPr lang="fr-CA"/>
                    </a:p>
                  </a:txBody>
                  <a:tcPr>
                    <a:solidFill>
                      <a:srgbClr val="0D266D"/>
                    </a:solidFill>
                  </a:tcPr>
                </a:tc>
                <a:tc>
                  <a:txBody>
                    <a:bodyPr/>
                    <a:lstStyle/>
                    <a:p>
                      <a:endParaRPr lang="fr-CA"/>
                    </a:p>
                  </a:txBody>
                  <a:tcPr>
                    <a:solidFill>
                      <a:srgbClr val="0D266D"/>
                    </a:solidFill>
                  </a:tcPr>
                </a:tc>
                <a:tc>
                  <a:txBody>
                    <a:bodyPr/>
                    <a:lstStyle/>
                    <a:p>
                      <a:endParaRPr lang="fr-CA" dirty="0"/>
                    </a:p>
                  </a:txBody>
                  <a:tcPr>
                    <a:solidFill>
                      <a:srgbClr val="0D266D"/>
                    </a:solidFill>
                  </a:tcPr>
                </a:tc>
                <a:extLst>
                  <a:ext uri="{0D108BD9-81ED-4DB2-BD59-A6C34878D82A}">
                    <a16:rowId xmlns:a16="http://schemas.microsoft.com/office/drawing/2014/main" val="1328894886"/>
                  </a:ext>
                </a:extLst>
              </a:tr>
              <a:tr h="370840">
                <a:tc>
                  <a:txBody>
                    <a:bodyPr/>
                    <a:lstStyle/>
                    <a:p>
                      <a:endParaRPr lang="fr-CA"/>
                    </a:p>
                  </a:txBody>
                  <a:tcPr>
                    <a:solidFill>
                      <a:srgbClr val="CAE7F5"/>
                    </a:solidFill>
                  </a:tcPr>
                </a:tc>
                <a:tc>
                  <a:txBody>
                    <a:bodyPr/>
                    <a:lstStyle/>
                    <a:p>
                      <a:endParaRPr lang="fr-CA"/>
                    </a:p>
                  </a:txBody>
                  <a:tcPr>
                    <a:solidFill>
                      <a:srgbClr val="CAE7F5">
                        <a:alpha val="50196"/>
                      </a:srgbClr>
                    </a:solidFill>
                  </a:tcPr>
                </a:tc>
                <a:tc>
                  <a:txBody>
                    <a:bodyPr/>
                    <a:lstStyle/>
                    <a:p>
                      <a:endParaRPr lang="fr-CA"/>
                    </a:p>
                  </a:txBody>
                  <a:tcPr>
                    <a:solidFill>
                      <a:srgbClr val="CAE7F5">
                        <a:alpha val="50196"/>
                      </a:srgbClr>
                    </a:solidFill>
                  </a:tcPr>
                </a:tc>
                <a:tc>
                  <a:txBody>
                    <a:bodyPr/>
                    <a:lstStyle/>
                    <a:p>
                      <a:endParaRPr lang="fr-CA"/>
                    </a:p>
                  </a:txBody>
                  <a:tcPr>
                    <a:solidFill>
                      <a:srgbClr val="CAE7F5">
                        <a:alpha val="50196"/>
                      </a:srgbClr>
                    </a:solidFill>
                  </a:tcPr>
                </a:tc>
                <a:extLst>
                  <a:ext uri="{0D108BD9-81ED-4DB2-BD59-A6C34878D82A}">
                    <a16:rowId xmlns:a16="http://schemas.microsoft.com/office/drawing/2014/main" val="3126520108"/>
                  </a:ext>
                </a:extLst>
              </a:tr>
              <a:tr h="370840">
                <a:tc>
                  <a:txBody>
                    <a:bodyPr/>
                    <a:lstStyle/>
                    <a:p>
                      <a:endParaRPr lang="fr-CA"/>
                    </a:p>
                  </a:txBody>
                  <a:tcPr>
                    <a:solidFill>
                      <a:srgbClr val="CAE7F5"/>
                    </a:solidFill>
                  </a:tcPr>
                </a:tc>
                <a:tc>
                  <a:txBody>
                    <a:bodyPr/>
                    <a:lstStyle/>
                    <a:p>
                      <a:endParaRPr lang="fr-CA"/>
                    </a:p>
                  </a:txBody>
                  <a:tcPr>
                    <a:solidFill>
                      <a:srgbClr val="CAE7F5">
                        <a:alpha val="50196"/>
                      </a:srgbClr>
                    </a:solidFill>
                  </a:tcPr>
                </a:tc>
                <a:tc>
                  <a:txBody>
                    <a:bodyPr/>
                    <a:lstStyle/>
                    <a:p>
                      <a:endParaRPr lang="fr-CA"/>
                    </a:p>
                  </a:txBody>
                  <a:tcPr>
                    <a:solidFill>
                      <a:srgbClr val="CAE7F5">
                        <a:alpha val="50196"/>
                      </a:srgbClr>
                    </a:solidFill>
                  </a:tcPr>
                </a:tc>
                <a:tc>
                  <a:txBody>
                    <a:bodyPr/>
                    <a:lstStyle/>
                    <a:p>
                      <a:endParaRPr lang="fr-CA" dirty="0"/>
                    </a:p>
                  </a:txBody>
                  <a:tcPr>
                    <a:solidFill>
                      <a:srgbClr val="CAE7F5">
                        <a:alpha val="50196"/>
                      </a:srgbClr>
                    </a:solidFill>
                  </a:tcPr>
                </a:tc>
                <a:extLst>
                  <a:ext uri="{0D108BD9-81ED-4DB2-BD59-A6C34878D82A}">
                    <a16:rowId xmlns:a16="http://schemas.microsoft.com/office/drawing/2014/main" val="1878216991"/>
                  </a:ext>
                </a:extLst>
              </a:tr>
              <a:tr h="370840">
                <a:tc>
                  <a:txBody>
                    <a:bodyPr/>
                    <a:lstStyle/>
                    <a:p>
                      <a:endParaRPr lang="fr-CA"/>
                    </a:p>
                  </a:txBody>
                  <a:tcPr>
                    <a:solidFill>
                      <a:srgbClr val="CAE7F5"/>
                    </a:solidFill>
                  </a:tcPr>
                </a:tc>
                <a:tc>
                  <a:txBody>
                    <a:bodyPr/>
                    <a:lstStyle/>
                    <a:p>
                      <a:endParaRPr lang="fr-CA"/>
                    </a:p>
                  </a:txBody>
                  <a:tcPr>
                    <a:solidFill>
                      <a:srgbClr val="CAE7F5">
                        <a:alpha val="50196"/>
                      </a:srgbClr>
                    </a:solidFill>
                  </a:tcPr>
                </a:tc>
                <a:tc>
                  <a:txBody>
                    <a:bodyPr/>
                    <a:lstStyle/>
                    <a:p>
                      <a:endParaRPr lang="fr-CA"/>
                    </a:p>
                  </a:txBody>
                  <a:tcPr>
                    <a:solidFill>
                      <a:srgbClr val="CAE7F5">
                        <a:alpha val="50196"/>
                      </a:srgbClr>
                    </a:solidFill>
                  </a:tcPr>
                </a:tc>
                <a:tc>
                  <a:txBody>
                    <a:bodyPr/>
                    <a:lstStyle/>
                    <a:p>
                      <a:endParaRPr lang="fr-CA"/>
                    </a:p>
                  </a:txBody>
                  <a:tcPr>
                    <a:solidFill>
                      <a:srgbClr val="CAE7F5">
                        <a:alpha val="50196"/>
                      </a:srgbClr>
                    </a:solidFill>
                  </a:tcPr>
                </a:tc>
                <a:extLst>
                  <a:ext uri="{0D108BD9-81ED-4DB2-BD59-A6C34878D82A}">
                    <a16:rowId xmlns:a16="http://schemas.microsoft.com/office/drawing/2014/main" val="1288927255"/>
                  </a:ext>
                </a:extLst>
              </a:tr>
              <a:tr h="370840">
                <a:tc>
                  <a:txBody>
                    <a:bodyPr/>
                    <a:lstStyle/>
                    <a:p>
                      <a:endParaRPr lang="fr-CA"/>
                    </a:p>
                  </a:txBody>
                  <a:tcPr>
                    <a:solidFill>
                      <a:srgbClr val="CAE7F5"/>
                    </a:solidFill>
                  </a:tcPr>
                </a:tc>
                <a:tc>
                  <a:txBody>
                    <a:bodyPr/>
                    <a:lstStyle/>
                    <a:p>
                      <a:endParaRPr lang="fr-CA" dirty="0"/>
                    </a:p>
                  </a:txBody>
                  <a:tcPr>
                    <a:solidFill>
                      <a:srgbClr val="CAE7F5">
                        <a:alpha val="50196"/>
                      </a:srgbClr>
                    </a:solidFill>
                  </a:tcPr>
                </a:tc>
                <a:tc>
                  <a:txBody>
                    <a:bodyPr/>
                    <a:lstStyle/>
                    <a:p>
                      <a:endParaRPr lang="fr-CA"/>
                    </a:p>
                  </a:txBody>
                  <a:tcPr>
                    <a:solidFill>
                      <a:srgbClr val="CAE7F5">
                        <a:alpha val="50196"/>
                      </a:srgbClr>
                    </a:solidFill>
                  </a:tcPr>
                </a:tc>
                <a:tc>
                  <a:txBody>
                    <a:bodyPr/>
                    <a:lstStyle/>
                    <a:p>
                      <a:endParaRPr lang="fr-CA" dirty="0"/>
                    </a:p>
                  </a:txBody>
                  <a:tcPr>
                    <a:solidFill>
                      <a:srgbClr val="CAE7F5">
                        <a:alpha val="50196"/>
                      </a:srgbClr>
                    </a:solidFill>
                  </a:tcPr>
                </a:tc>
                <a:extLst>
                  <a:ext uri="{0D108BD9-81ED-4DB2-BD59-A6C34878D82A}">
                    <a16:rowId xmlns:a16="http://schemas.microsoft.com/office/drawing/2014/main" val="3429435266"/>
                  </a:ext>
                </a:extLst>
              </a:tr>
              <a:tr h="370840">
                <a:tc>
                  <a:txBody>
                    <a:bodyPr/>
                    <a:lstStyle/>
                    <a:p>
                      <a:endParaRPr lang="fr-CA"/>
                    </a:p>
                  </a:txBody>
                  <a:tcPr>
                    <a:solidFill>
                      <a:srgbClr val="CAE7F5"/>
                    </a:solidFill>
                  </a:tcPr>
                </a:tc>
                <a:tc>
                  <a:txBody>
                    <a:bodyPr/>
                    <a:lstStyle/>
                    <a:p>
                      <a:endParaRPr lang="fr-CA"/>
                    </a:p>
                  </a:txBody>
                  <a:tcPr>
                    <a:solidFill>
                      <a:srgbClr val="CAE7F5">
                        <a:alpha val="50196"/>
                      </a:srgbClr>
                    </a:solidFill>
                  </a:tcPr>
                </a:tc>
                <a:tc>
                  <a:txBody>
                    <a:bodyPr/>
                    <a:lstStyle/>
                    <a:p>
                      <a:endParaRPr lang="fr-CA"/>
                    </a:p>
                  </a:txBody>
                  <a:tcPr>
                    <a:solidFill>
                      <a:srgbClr val="CAE7F5">
                        <a:alpha val="50196"/>
                      </a:srgbClr>
                    </a:solidFill>
                  </a:tcPr>
                </a:tc>
                <a:tc>
                  <a:txBody>
                    <a:bodyPr/>
                    <a:lstStyle/>
                    <a:p>
                      <a:endParaRPr lang="fr-CA" dirty="0"/>
                    </a:p>
                  </a:txBody>
                  <a:tcPr>
                    <a:solidFill>
                      <a:srgbClr val="CAE7F5">
                        <a:alpha val="50196"/>
                      </a:srgbClr>
                    </a:solidFill>
                  </a:tcPr>
                </a:tc>
                <a:extLst>
                  <a:ext uri="{0D108BD9-81ED-4DB2-BD59-A6C34878D82A}">
                    <a16:rowId xmlns:a16="http://schemas.microsoft.com/office/drawing/2014/main" val="2438742399"/>
                  </a:ext>
                </a:extLst>
              </a:tr>
            </a:tbl>
          </a:graphicData>
        </a:graphic>
      </p:graphicFrame>
      <p:sp>
        <p:nvSpPr>
          <p:cNvPr id="8" name="Google Shape;19;p67">
            <a:extLst>
              <a:ext uri="{FF2B5EF4-FFF2-40B4-BE49-F238E27FC236}">
                <a16:creationId xmlns:a16="http://schemas.microsoft.com/office/drawing/2014/main" id="{288FC56A-AC4D-259A-C19C-069557527AA5}"/>
              </a:ext>
            </a:extLst>
          </p:cNvPr>
          <p:cNvSpPr txBox="1">
            <a:spLocks noGrp="1"/>
          </p:cNvSpPr>
          <p:nvPr>
            <p:ph type="body" idx="2" hasCustomPrompt="1"/>
          </p:nvPr>
        </p:nvSpPr>
        <p:spPr>
          <a:xfrm>
            <a:off x="344518" y="6349894"/>
            <a:ext cx="2312957" cy="230073"/>
          </a:xfrm>
          <a:prstGeom prst="rect">
            <a:avLst/>
          </a:prstGeom>
          <a:noFill/>
          <a:ln>
            <a:noFill/>
          </a:ln>
        </p:spPr>
        <p:txBody>
          <a:bodyPr spcFirstLastPara="1" wrap="none" lIns="0" tIns="0" rIns="0" bIns="0" anchor="ctr" anchorCtr="0">
            <a:noAutofit/>
          </a:bodyPr>
          <a:lstStyle>
            <a:lvl1pPr marL="0" lvl="0" indent="0" algn="l">
              <a:lnSpc>
                <a:spcPct val="100000"/>
              </a:lnSpc>
              <a:spcBef>
                <a:spcPts val="0"/>
              </a:spcBef>
              <a:spcAft>
                <a:spcPts val="0"/>
              </a:spcAft>
              <a:buClr>
                <a:srgbClr val="D60B41"/>
              </a:buClr>
              <a:buSzPts val="1200"/>
              <a:buNone/>
              <a:defRPr sz="1200">
                <a:solidFill>
                  <a:srgbClr val="D60B41"/>
                </a:solidFill>
              </a:defRPr>
            </a:lvl1pPr>
            <a:lvl2pPr marL="914400" lvl="1" indent="-228600" algn="l">
              <a:lnSpc>
                <a:spcPct val="90000"/>
              </a:lnSpc>
              <a:spcBef>
                <a:spcPts val="500"/>
              </a:spcBef>
              <a:spcAft>
                <a:spcPts val="0"/>
              </a:spcAft>
              <a:buClr>
                <a:schemeClr val="dk1"/>
              </a:buClr>
              <a:buSzPts val="1200"/>
              <a:buNone/>
              <a:defRPr sz="12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200"/>
              <a:buNone/>
              <a:defRPr sz="1200"/>
            </a:lvl4pPr>
            <a:lvl5pPr marL="2286000" lvl="4" indent="-228600" algn="l">
              <a:lnSpc>
                <a:spcPct val="90000"/>
              </a:lnSpc>
              <a:spcBef>
                <a:spcPts val="500"/>
              </a:spcBef>
              <a:spcAft>
                <a:spcPts val="0"/>
              </a:spcAft>
              <a:buClr>
                <a:schemeClr val="dk1"/>
              </a:buClr>
              <a:buSzPts val="1200"/>
              <a:buNone/>
              <a:defRPr sz="12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marL="457200" marR="0" lvl="0" indent="-228600" algn="l" defTabSz="914400" rtl="0" eaLnBrk="1" fontAlgn="auto" latinLnBrk="0" hangingPunct="1">
              <a:lnSpc>
                <a:spcPct val="90000"/>
              </a:lnSpc>
              <a:spcBef>
                <a:spcPts val="1000"/>
              </a:spcBef>
              <a:spcAft>
                <a:spcPts val="0"/>
              </a:spcAft>
              <a:buClr>
                <a:srgbClr val="D60B41"/>
              </a:buClr>
              <a:buSzPts val="1200"/>
              <a:buFont typeface="Arial" panose="020B0604020202020204" pitchFamily="34" charset="0"/>
              <a:buNone/>
              <a:tabLst/>
              <a:defRPr/>
            </a:pPr>
            <a:r>
              <a:rPr lang="fr-CA" dirty="0"/>
              <a:t>Maladie artérielle périphérique</a:t>
            </a:r>
            <a:endParaRPr dirty="0"/>
          </a:p>
        </p:txBody>
      </p:sp>
      <p:cxnSp>
        <p:nvCxnSpPr>
          <p:cNvPr id="10" name="Google Shape;20;p67">
            <a:extLst>
              <a:ext uri="{FF2B5EF4-FFF2-40B4-BE49-F238E27FC236}">
                <a16:creationId xmlns:a16="http://schemas.microsoft.com/office/drawing/2014/main" id="{6D7BC4D2-64C1-2196-B70A-26294ED58C4B}"/>
              </a:ext>
            </a:extLst>
          </p:cNvPr>
          <p:cNvCxnSpPr>
            <a:cxnSpLocks/>
          </p:cNvCxnSpPr>
          <p:nvPr userDrawn="1"/>
        </p:nvCxnSpPr>
        <p:spPr>
          <a:xfrm>
            <a:off x="2657475" y="6521543"/>
            <a:ext cx="6080994" cy="0"/>
          </a:xfrm>
          <a:prstGeom prst="straightConnector1">
            <a:avLst/>
          </a:prstGeom>
          <a:noFill/>
          <a:ln w="9525" cap="flat" cmpd="sng">
            <a:solidFill>
              <a:srgbClr val="D60B41"/>
            </a:solidFill>
            <a:prstDash val="solid"/>
            <a:miter lim="800000"/>
            <a:headEnd type="none" w="sm" len="sm"/>
            <a:tailEnd type="none" w="sm" len="sm"/>
          </a:ln>
        </p:spPr>
      </p:cxnSp>
    </p:spTree>
    <p:extLst>
      <p:ext uri="{BB962C8B-B14F-4D97-AF65-F5344CB8AC3E}">
        <p14:creationId xmlns:p14="http://schemas.microsoft.com/office/powerpoint/2010/main" val="1672318983"/>
      </p:ext>
    </p:extLst>
  </p:cSld>
  <p:clrMapOvr>
    <a:masterClrMapping/>
  </p:clrMapOvr>
  <p:hf sldNum="0" hd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xemple d'icônes">
    <p:spTree>
      <p:nvGrpSpPr>
        <p:cNvPr id="1" name=""/>
        <p:cNvGrpSpPr/>
        <p:nvPr/>
      </p:nvGrpSpPr>
      <p:grpSpPr>
        <a:xfrm>
          <a:off x="0" y="0"/>
          <a:ext cx="0" cy="0"/>
          <a:chOff x="0" y="0"/>
          <a:chExt cx="0" cy="0"/>
        </a:xfrm>
      </p:grpSpPr>
      <p:pic>
        <p:nvPicPr>
          <p:cNvPr id="4" name="Graphique 3" descr="Rythme cardiaque avec un remplissage uni">
            <a:extLst>
              <a:ext uri="{FF2B5EF4-FFF2-40B4-BE49-F238E27FC236}">
                <a16:creationId xmlns:a16="http://schemas.microsoft.com/office/drawing/2014/main" id="{217386AE-8C34-C302-FE41-9A0A11803B3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67819" y="3413165"/>
            <a:ext cx="1492370" cy="1492370"/>
          </a:xfrm>
          <a:prstGeom prst="rect">
            <a:avLst/>
          </a:prstGeom>
        </p:spPr>
      </p:pic>
      <p:pic>
        <p:nvPicPr>
          <p:cNvPr id="6" name="Graphique 5" descr="Cœur avec battements avec un remplissage uni">
            <a:extLst>
              <a:ext uri="{FF2B5EF4-FFF2-40B4-BE49-F238E27FC236}">
                <a16:creationId xmlns:a16="http://schemas.microsoft.com/office/drawing/2014/main" id="{80D6BD87-1E6C-8F18-6CFA-7D240D7F37DE}"/>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2355011" y="3003410"/>
            <a:ext cx="1302589" cy="1302589"/>
          </a:xfrm>
          <a:prstGeom prst="rect">
            <a:avLst/>
          </a:prstGeom>
        </p:spPr>
      </p:pic>
      <p:pic>
        <p:nvPicPr>
          <p:cNvPr id="8" name="Graphique 7" descr="Médical avec un remplissage uni">
            <a:extLst>
              <a:ext uri="{FF2B5EF4-FFF2-40B4-BE49-F238E27FC236}">
                <a16:creationId xmlns:a16="http://schemas.microsoft.com/office/drawing/2014/main" id="{129771A2-4D50-EA29-98CE-49BF746D3344}"/>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4935132" y="2787750"/>
            <a:ext cx="1371600" cy="1371600"/>
          </a:xfrm>
          <a:prstGeom prst="rect">
            <a:avLst/>
          </a:prstGeom>
        </p:spPr>
      </p:pic>
      <p:pic>
        <p:nvPicPr>
          <p:cNvPr id="10" name="Graphique 9" descr="RCR avec un remplissage uni">
            <a:extLst>
              <a:ext uri="{FF2B5EF4-FFF2-40B4-BE49-F238E27FC236}">
                <a16:creationId xmlns:a16="http://schemas.microsoft.com/office/drawing/2014/main" id="{7DBF0F23-3946-D45A-B513-99F3E41B0CA9}"/>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3839166" y="2498765"/>
            <a:ext cx="914400" cy="914400"/>
          </a:xfrm>
          <a:prstGeom prst="rect">
            <a:avLst/>
          </a:prstGeom>
        </p:spPr>
      </p:pic>
      <p:pic>
        <p:nvPicPr>
          <p:cNvPr id="12" name="Graphique 11" descr="Médecine avec un remplissage uni">
            <a:extLst>
              <a:ext uri="{FF2B5EF4-FFF2-40B4-BE49-F238E27FC236}">
                <a16:creationId xmlns:a16="http://schemas.microsoft.com/office/drawing/2014/main" id="{36315338-9411-6FF3-10D2-63E01D05C607}"/>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3010619" y="2041565"/>
            <a:ext cx="914400" cy="914400"/>
          </a:xfrm>
          <a:prstGeom prst="rect">
            <a:avLst/>
          </a:prstGeom>
        </p:spPr>
      </p:pic>
      <p:pic>
        <p:nvPicPr>
          <p:cNvPr id="14" name="Graphique 13" descr="Stéthoscope avec un remplissage uni">
            <a:extLst>
              <a:ext uri="{FF2B5EF4-FFF2-40B4-BE49-F238E27FC236}">
                <a16:creationId xmlns:a16="http://schemas.microsoft.com/office/drawing/2014/main" id="{69F95BDD-13FF-951A-1C81-C03A1B46737B}"/>
              </a:ext>
            </a:extLst>
          </p:cNvPr>
          <p:cNvPicPr>
            <a:picLocks noChangeAspect="1"/>
          </p:cNvPicPr>
          <p:nvPr userDrawn="1"/>
        </p:nvPicPr>
        <p:blipFill>
          <a:blip r:embed="rId12">
            <a:extLst>
              <a:ext uri="{96DAC541-7B7A-43D3-8B79-37D633B846F1}">
                <asvg:svgBlip xmlns:asvg="http://schemas.microsoft.com/office/drawing/2016/SVG/main" r:embed="rId13"/>
              </a:ext>
            </a:extLst>
          </a:blip>
          <a:stretch>
            <a:fillRect/>
          </a:stretch>
        </p:blipFill>
        <p:spPr>
          <a:xfrm>
            <a:off x="2066026" y="2183901"/>
            <a:ext cx="914400" cy="914400"/>
          </a:xfrm>
          <a:prstGeom prst="rect">
            <a:avLst/>
          </a:prstGeom>
        </p:spPr>
      </p:pic>
      <p:pic>
        <p:nvPicPr>
          <p:cNvPr id="16" name="Graphique 15" descr="ADN avec un remplissage uni">
            <a:extLst>
              <a:ext uri="{FF2B5EF4-FFF2-40B4-BE49-F238E27FC236}">
                <a16:creationId xmlns:a16="http://schemas.microsoft.com/office/drawing/2014/main" id="{A0A40B9D-6FC3-E750-4535-C5D8FB09DC9C}"/>
              </a:ext>
            </a:extLst>
          </p:cNvPr>
          <p:cNvPicPr>
            <a:picLocks noChangeAspect="1"/>
          </p:cNvPicPr>
          <p:nvPr userDrawn="1"/>
        </p:nvPicPr>
        <p:blipFill>
          <a:blip r:embed="rId14">
            <a:extLst>
              <a:ext uri="{96DAC541-7B7A-43D3-8B79-37D633B846F1}">
                <asvg:svgBlip xmlns:asvg="http://schemas.microsoft.com/office/drawing/2016/SVG/main" r:embed="rId15"/>
              </a:ext>
            </a:extLst>
          </a:blip>
          <a:stretch>
            <a:fillRect/>
          </a:stretch>
        </p:blipFill>
        <p:spPr>
          <a:xfrm>
            <a:off x="6237721" y="2546210"/>
            <a:ext cx="914400" cy="914400"/>
          </a:xfrm>
          <a:prstGeom prst="rect">
            <a:avLst/>
          </a:prstGeom>
        </p:spPr>
      </p:pic>
      <p:pic>
        <p:nvPicPr>
          <p:cNvPr id="18" name="Graphique 17" descr="Seringue avec un remplissage uni">
            <a:extLst>
              <a:ext uri="{FF2B5EF4-FFF2-40B4-BE49-F238E27FC236}">
                <a16:creationId xmlns:a16="http://schemas.microsoft.com/office/drawing/2014/main" id="{841FB85D-B49B-2118-7535-7EF11933C76E}"/>
              </a:ext>
            </a:extLst>
          </p:cNvPr>
          <p:cNvPicPr>
            <a:picLocks noChangeAspect="1"/>
          </p:cNvPicPr>
          <p:nvPr userDrawn="1"/>
        </p:nvPicPr>
        <p:blipFill>
          <a:blip r:embed="rId16">
            <a:extLst>
              <a:ext uri="{96DAC541-7B7A-43D3-8B79-37D633B846F1}">
                <asvg:svgBlip xmlns:asvg="http://schemas.microsoft.com/office/drawing/2016/SVG/main" r:embed="rId17"/>
              </a:ext>
            </a:extLst>
          </a:blip>
          <a:stretch>
            <a:fillRect/>
          </a:stretch>
        </p:blipFill>
        <p:spPr>
          <a:xfrm>
            <a:off x="1487646" y="3391599"/>
            <a:ext cx="914400" cy="914400"/>
          </a:xfrm>
          <a:prstGeom prst="rect">
            <a:avLst/>
          </a:prstGeom>
        </p:spPr>
      </p:pic>
      <p:pic>
        <p:nvPicPr>
          <p:cNvPr id="20" name="Graphique 19" descr="Ambulance avec un remplissage uni">
            <a:extLst>
              <a:ext uri="{FF2B5EF4-FFF2-40B4-BE49-F238E27FC236}">
                <a16:creationId xmlns:a16="http://schemas.microsoft.com/office/drawing/2014/main" id="{C702B380-A252-3D88-0A58-2CC3E43671CA}"/>
              </a:ext>
            </a:extLst>
          </p:cNvPr>
          <p:cNvPicPr>
            <a:picLocks noChangeAspect="1"/>
          </p:cNvPicPr>
          <p:nvPr userDrawn="1"/>
        </p:nvPicPr>
        <p:blipFill>
          <a:blip r:embed="rId18">
            <a:extLst>
              <a:ext uri="{96DAC541-7B7A-43D3-8B79-37D633B846F1}">
                <asvg:svgBlip xmlns:asvg="http://schemas.microsoft.com/office/drawing/2016/SVG/main" r:embed="rId19"/>
              </a:ext>
            </a:extLst>
          </a:blip>
          <a:stretch>
            <a:fillRect/>
          </a:stretch>
        </p:blipFill>
        <p:spPr>
          <a:xfrm>
            <a:off x="5943600" y="3838755"/>
            <a:ext cx="914400" cy="914400"/>
          </a:xfrm>
          <a:prstGeom prst="rect">
            <a:avLst/>
          </a:prstGeom>
        </p:spPr>
      </p:pic>
      <p:pic>
        <p:nvPicPr>
          <p:cNvPr id="22" name="Graphique 21" descr="Femme médecin avec un remplissage uni">
            <a:extLst>
              <a:ext uri="{FF2B5EF4-FFF2-40B4-BE49-F238E27FC236}">
                <a16:creationId xmlns:a16="http://schemas.microsoft.com/office/drawing/2014/main" id="{46BB7107-4F2E-DE08-3A93-B4A6C1E44A94}"/>
              </a:ext>
            </a:extLst>
          </p:cNvPr>
          <p:cNvPicPr>
            <a:picLocks noChangeAspect="1"/>
          </p:cNvPicPr>
          <p:nvPr userDrawn="1"/>
        </p:nvPicPr>
        <p:blipFill>
          <a:blip r:embed="rId20">
            <a:extLst>
              <a:ext uri="{96DAC541-7B7A-43D3-8B79-37D633B846F1}">
                <asvg:svgBlip xmlns:asvg="http://schemas.microsoft.com/office/drawing/2016/SVG/main" r:embed="rId21"/>
              </a:ext>
            </a:extLst>
          </a:blip>
          <a:stretch>
            <a:fillRect/>
          </a:stretch>
        </p:blipFill>
        <p:spPr>
          <a:xfrm>
            <a:off x="4589665" y="1832375"/>
            <a:ext cx="914400" cy="914400"/>
          </a:xfrm>
          <a:prstGeom prst="rect">
            <a:avLst/>
          </a:prstGeom>
        </p:spPr>
      </p:pic>
    </p:spTree>
    <p:extLst>
      <p:ext uri="{BB962C8B-B14F-4D97-AF65-F5344CB8AC3E}">
        <p14:creationId xmlns:p14="http://schemas.microsoft.com/office/powerpoint/2010/main" val="16142704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age de fin">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2ED49C40-4449-2462-F026-CEAD91A51270}"/>
              </a:ext>
            </a:extLst>
          </p:cNvPr>
          <p:cNvPicPr>
            <a:picLocks noChangeAspect="1"/>
          </p:cNvPicPr>
          <p:nvPr userDrawn="1"/>
        </p:nvPicPr>
        <p:blipFill>
          <a:blip r:embed="rId2"/>
          <a:srcRect/>
          <a:stretch/>
        </p:blipFill>
        <p:spPr>
          <a:xfrm>
            <a:off x="378" y="283"/>
            <a:ext cx="9143244" cy="6857433"/>
          </a:xfrm>
          <a:prstGeom prst="rect">
            <a:avLst/>
          </a:prstGeom>
        </p:spPr>
      </p:pic>
      <p:sp>
        <p:nvSpPr>
          <p:cNvPr id="2" name="Titre 1">
            <a:extLst>
              <a:ext uri="{FF2B5EF4-FFF2-40B4-BE49-F238E27FC236}">
                <a16:creationId xmlns:a16="http://schemas.microsoft.com/office/drawing/2014/main" id="{6EEFDB72-899B-F638-5711-68E36920026D}"/>
              </a:ext>
            </a:extLst>
          </p:cNvPr>
          <p:cNvSpPr>
            <a:spLocks noGrp="1"/>
          </p:cNvSpPr>
          <p:nvPr>
            <p:ph type="title" hasCustomPrompt="1"/>
          </p:nvPr>
        </p:nvSpPr>
        <p:spPr>
          <a:xfrm>
            <a:off x="3640346" y="845310"/>
            <a:ext cx="4149307" cy="736159"/>
          </a:xfrm>
        </p:spPr>
        <p:txBody>
          <a:bodyPr>
            <a:normAutofit/>
          </a:bodyPr>
          <a:lstStyle>
            <a:lvl1pPr algn="r">
              <a:defRPr sz="2800">
                <a:solidFill>
                  <a:srgbClr val="D60B41"/>
                </a:solidFill>
              </a:defRPr>
            </a:lvl1pPr>
          </a:lstStyle>
          <a:p>
            <a:r>
              <a:rPr lang="fr-FR" dirty="0"/>
              <a:t>Hypertension artérielle</a:t>
            </a:r>
            <a:endParaRPr lang="fr-CA" dirty="0"/>
          </a:p>
        </p:txBody>
      </p:sp>
    </p:spTree>
    <p:extLst>
      <p:ext uri="{BB962C8B-B14F-4D97-AF65-F5344CB8AC3E}">
        <p14:creationId xmlns:p14="http://schemas.microsoft.com/office/powerpoint/2010/main" val="13708604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593367"/>
            <a:ext cx="8520600" cy="7636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536633"/>
            <a:ext cx="8520600" cy="45552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6217623"/>
            <a:ext cx="5487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r"/>
            <a:fld id="{00000000-1234-1234-1234-123412341234}" type="slidenum">
              <a:rPr lang="fr-CA" smtClean="0"/>
              <a:pPr algn="r"/>
              <a:t>‹n°›</a:t>
            </a:fld>
            <a:endParaRPr lang="fr-CA"/>
          </a:p>
        </p:txBody>
      </p:sp>
    </p:spTree>
    <p:extLst>
      <p:ext uri="{BB962C8B-B14F-4D97-AF65-F5344CB8AC3E}">
        <p14:creationId xmlns:p14="http://schemas.microsoft.com/office/powerpoint/2010/main" val="6511911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54914" y="365126"/>
            <a:ext cx="7160436" cy="736159"/>
          </a:xfrm>
          <a:prstGeom prst="rect">
            <a:avLst/>
          </a:prstGeom>
        </p:spPr>
        <p:txBody>
          <a:bodyPr vert="horz" lIns="91440" tIns="45720" rIns="91440" bIns="45720" rtlCol="0" anchor="ctr">
            <a:normAutofit/>
          </a:bodyPr>
          <a:lstStyle/>
          <a:p>
            <a:r>
              <a:rPr lang="fr-FR" dirty="0"/>
              <a:t>Titre</a:t>
            </a:r>
            <a:endParaRPr lang="en-US" dirty="0"/>
          </a:p>
        </p:txBody>
      </p:sp>
      <p:sp>
        <p:nvSpPr>
          <p:cNvPr id="3" name="Text Placeholder 2"/>
          <p:cNvSpPr>
            <a:spLocks noGrp="1"/>
          </p:cNvSpPr>
          <p:nvPr>
            <p:ph type="body" idx="1"/>
          </p:nvPr>
        </p:nvSpPr>
        <p:spPr>
          <a:xfrm>
            <a:off x="1354914" y="1348239"/>
            <a:ext cx="7160436" cy="4598698"/>
          </a:xfrm>
          <a:prstGeom prst="rect">
            <a:avLst/>
          </a:prstGeom>
        </p:spPr>
        <p:txBody>
          <a:bodyPr vert="horz" lIns="91440" tIns="45720" rIns="91440" bIns="45720" rtlCol="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US" dirty="0"/>
          </a:p>
        </p:txBody>
      </p:sp>
    </p:spTree>
    <p:extLst>
      <p:ext uri="{BB962C8B-B14F-4D97-AF65-F5344CB8AC3E}">
        <p14:creationId xmlns:p14="http://schemas.microsoft.com/office/powerpoint/2010/main" val="1789421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5" r:id="rId3"/>
    <p:sldLayoutId id="2147483666" r:id="rId4"/>
    <p:sldLayoutId id="2147483663" r:id="rId5"/>
    <p:sldLayoutId id="2147483667" r:id="rId6"/>
    <p:sldLayoutId id="2147483664" r:id="rId7"/>
    <p:sldLayoutId id="2147483668" r:id="rId8"/>
    <p:sldLayoutId id="2147483669" r:id="rId9"/>
    <p:sldLayoutId id="2147483670" r:id="rId10"/>
    <p:sldLayoutId id="2147483671" r:id="rId11"/>
    <p:sldLayoutId id="2147483672" r:id="rId12"/>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0.png"/><Relationship Id="rId4" Type="http://schemas.openxmlformats.org/officeDocument/2006/relationships/image" Target="../media/image29.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38.jpg"/><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hyperlink" Target="https://uqac.ca.panopto.com/Panopto/Pages/Viewer.aspx?id=3bf2cbde-c5f9-4c03-a776-b29e00ed87be"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image" Target="../media/image38.jp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41.jpg"/><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hyperlink" Target="https://uqac.ca.panopto.com/Panopto/Pages/Viewer.aspx?id=9b263f90-6078-4bff-9da5-b29e00e94810"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33.pn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hyperlink" Target="https://creativecommons.org/licenses/by-nc-sa/4.0/deed.fr"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5.xml"/><Relationship Id="rId4" Type="http://schemas.openxmlformats.org/officeDocument/2006/relationships/image" Target="../media/image41.jp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34.jpg"/><Relationship Id="rId2" Type="http://schemas.openxmlformats.org/officeDocument/2006/relationships/notesSlide" Target="../notesSlides/notesSlide21.xml"/><Relationship Id="rId1" Type="http://schemas.openxmlformats.org/officeDocument/2006/relationships/slideLayout" Target="../slideLayouts/slideLayout5.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hyperlink" Target="https://uqac.ca.panopto.com/Panopto/Pages/Viewer.aspx?id=fbd3139f-3610-4c28-aded-b29e00ed877d"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3.xml"/><Relationship Id="rId1" Type="http://schemas.openxmlformats.org/officeDocument/2006/relationships/slideLayout" Target="../slideLayouts/slideLayout11.xml"/><Relationship Id="rId4" Type="http://schemas.openxmlformats.org/officeDocument/2006/relationships/image" Target="../media/image43.svg"/></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8.xml"/><Relationship Id="rId1" Type="http://schemas.openxmlformats.org/officeDocument/2006/relationships/slideLayout" Target="../slideLayouts/slideLayout5.xml"/><Relationship Id="rId5" Type="http://schemas.openxmlformats.org/officeDocument/2006/relationships/image" Target="../media/image45.svg"/><Relationship Id="rId4" Type="http://schemas.openxmlformats.org/officeDocument/2006/relationships/image" Target="../media/image44.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3.xml"/><Relationship Id="rId1" Type="http://schemas.openxmlformats.org/officeDocument/2006/relationships/slideLayout" Target="../slideLayouts/slideLayout5.xml"/><Relationship Id="rId5" Type="http://schemas.openxmlformats.org/officeDocument/2006/relationships/image" Target="../media/image47.svg"/><Relationship Id="rId4" Type="http://schemas.openxmlformats.org/officeDocument/2006/relationships/image" Target="../media/image46.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34.jpg"/><Relationship Id="rId2" Type="http://schemas.openxmlformats.org/officeDocument/2006/relationships/notesSlide" Target="../notesSlides/notesSlide39.xml"/><Relationship Id="rId1" Type="http://schemas.openxmlformats.org/officeDocument/2006/relationships/slideLayout" Target="../slideLayouts/slideLayout5.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hyperlink" Target="https://uqac.ca.panopto.com/Panopto/Pages/Viewer.aspx?id=8fdff951-9b39-4bc3-9ac0-b29e00ed8829"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5.xml"/><Relationship Id="rId1" Type="http://schemas.openxmlformats.org/officeDocument/2006/relationships/slideLayout" Target="../slideLayouts/slideLayout5.xml"/><Relationship Id="rId4" Type="http://schemas.openxmlformats.org/officeDocument/2006/relationships/image" Target="../media/image48.jp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8.xml"/><Relationship Id="rId1" Type="http://schemas.openxmlformats.org/officeDocument/2006/relationships/slideLayout" Target="../slideLayouts/slideLayout5.xml"/><Relationship Id="rId4" Type="http://schemas.openxmlformats.org/officeDocument/2006/relationships/image" Target="../media/image35.jp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8" Type="http://schemas.openxmlformats.org/officeDocument/2006/relationships/hyperlink" Target="https://doi.org/10.1016/j.atherosclerosis.2022.04.025" TargetMode="External"/><Relationship Id="rId3" Type="http://schemas.openxmlformats.org/officeDocument/2006/relationships/image" Target="../media/image7.png"/><Relationship Id="rId7" Type="http://schemas.openxmlformats.org/officeDocument/2006/relationships/hyperlink" Target="https://www.has-sante.fr/upload/docs/application/pdf/2022-08/fiche_aps_aomi_vf.pdf" TargetMode="External"/><Relationship Id="rId2" Type="http://schemas.openxmlformats.org/officeDocument/2006/relationships/notesSlide" Target="../notesSlides/notesSlide51.xml"/><Relationship Id="rId1" Type="http://schemas.openxmlformats.org/officeDocument/2006/relationships/slideLayout" Target="../slideLayouts/slideLayout5.xml"/><Relationship Id="rId6" Type="http://schemas.openxmlformats.org/officeDocument/2006/relationships/hyperlink" Target="https://doi.org/10.1097/hcr.0000000000000723" TargetMode="External"/><Relationship Id="rId5" Type="http://schemas.openxmlformats.org/officeDocument/2006/relationships/hyperlink" Target="https://can01.safelinks.protection.outlook.com/?url=https%3A%2F%2Flemedecinduquebec.org%2FMedia%2F115914%2F035-042DrDominguez0312.pdf&amp;data=05%7C02%7Cpblackbu%40uqac.ca%7C278ed0f6042f44cc920408dd622c0ebe%7Cc97978b1bd4c44b59bbb20215efdf611%7C0%7C0%7C638774663551816289%7CUnknown%7CTWFpbGZsb3d8eyJFbXB0eU1hcGkiOnRydWUsIlYiOiIwLjAuMDAwMCIsIlAiOiJXaW4zMiIsIkFOIjoiTWFpbCIsIldUIjoyfQ%3D%3D%7C0%7C%7C%7C&amp;sdata=4m2pYmLD3fxFOJ0r9AzvXsTlBhBCCWHq%2FpCIHiTKAtU%3D&amp;reserved=0" TargetMode="External"/><Relationship Id="rId10" Type="http://schemas.openxmlformats.org/officeDocument/2006/relationships/hyperlink" Target="https://www.merckmanuals.com/fr-ca/professional/troubles-cardiovasculaires/troubles-art&#233;riels-p&#233;riph&#233;riques/maladie-art&#233;rielle-p&#233;riph&#233;rique" TargetMode="External"/><Relationship Id="rId4" Type="http://schemas.openxmlformats.org/officeDocument/2006/relationships/hyperlink" Target="https://doi.org/10.1093/eurheartj/ehx095" TargetMode="External"/><Relationship Id="rId9" Type="http://schemas.openxmlformats.org/officeDocument/2006/relationships/hyperlink" Target="https://doi.org/10.1038/s41574-019-0310-7" TargetMode="External"/></Relationships>
</file>

<file path=ppt/slides/_rels/slide54.xml.rels><?xml version="1.0" encoding="UTF-8" standalone="yes"?>
<Relationships xmlns="http://schemas.openxmlformats.org/package/2006/relationships"><Relationship Id="rId8" Type="http://schemas.openxmlformats.org/officeDocument/2006/relationships/hyperlink" Target="https://pmps.hpfb-dgpsa.ca/dhpp/resource/91978" TargetMode="External"/><Relationship Id="rId3" Type="http://schemas.openxmlformats.org/officeDocument/2006/relationships/image" Target="../media/image7.png"/><Relationship Id="rId7" Type="http://schemas.openxmlformats.org/officeDocument/2006/relationships/hyperlink" Target="https://pmps.hpfb-dgpsa.ca/dhpp/resource/90134" TargetMode="External"/><Relationship Id="rId12" Type="http://schemas.openxmlformats.org/officeDocument/2006/relationships/hyperlink" Target="https://pmps.hpfb-dgpsa.ca/dhpp/resource/102895" TargetMode="External"/><Relationship Id="rId2" Type="http://schemas.openxmlformats.org/officeDocument/2006/relationships/notesSlide" Target="../notesSlides/notesSlide52.xml"/><Relationship Id="rId1" Type="http://schemas.openxmlformats.org/officeDocument/2006/relationships/slideLayout" Target="../slideLayouts/slideLayout5.xml"/><Relationship Id="rId6" Type="http://schemas.openxmlformats.org/officeDocument/2006/relationships/hyperlink" Target="https://pmps.hpfb-dgpsa.ca/dhpp/resource/71404" TargetMode="External"/><Relationship Id="rId11" Type="http://schemas.openxmlformats.org/officeDocument/2006/relationships/hyperlink" Target="https://pmps.hpfb-dgpsa.ca/dhpp/resource/66606" TargetMode="External"/><Relationship Id="rId5" Type="http://schemas.openxmlformats.org/officeDocument/2006/relationships/hyperlink" Target="https://dhpp.hpfb-dgpsa.ca/dhpp/resource/16879" TargetMode="External"/><Relationship Id="rId10" Type="http://schemas.openxmlformats.org/officeDocument/2006/relationships/hyperlink" Target="https://pmps.hpfb-dgpsa.ca/dhpp/resource/99940" TargetMode="External"/><Relationship Id="rId4" Type="http://schemas.openxmlformats.org/officeDocument/2006/relationships/hyperlink" Target="https://doi.org/10.1016/S2213-8587(24)00316-4" TargetMode="External"/><Relationship Id="rId9" Type="http://schemas.openxmlformats.org/officeDocument/2006/relationships/hyperlink" Target="https://pmps.hpfb-dgpsa.ca/dhpp/resource/61971" TargetMode="External"/></Relationships>
</file>

<file path=ppt/slides/_rels/slide5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4.xml"/><Relationship Id="rId1" Type="http://schemas.openxmlformats.org/officeDocument/2006/relationships/slideLayout" Target="../slideLayouts/slideLayout8.xml"/><Relationship Id="rId6" Type="http://schemas.openxmlformats.org/officeDocument/2006/relationships/image" Target="../media/image49.png"/><Relationship Id="rId5" Type="http://schemas.openxmlformats.org/officeDocument/2006/relationships/hyperlink" Target="https://creativecommons.org/licenses/by-nc-sa/4.0/deed.fr" TargetMode="External"/><Relationship Id="rId4" Type="http://schemas.openxmlformats.org/officeDocument/2006/relationships/image" Target="../media/image30.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hyperlink" Target="https://uqac.ca.panopto.com/Panopto/Pages/Viewer.aspx?id=1856fd89-adcb-4fec-94b7-b29e00e93a7a" TargetMode="External"/><Relationship Id="rId5" Type="http://schemas.openxmlformats.org/officeDocument/2006/relationships/image" Target="../media/image34.jpg"/><Relationship Id="rId4" Type="http://schemas.openxmlformats.org/officeDocument/2006/relationships/image" Target="../media/image8.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5.xml"/><Relationship Id="rId5" Type="http://schemas.openxmlformats.org/officeDocument/2006/relationships/image" Target="../media/image35.jpg"/><Relationship Id="rId4" Type="http://schemas.openxmlformats.org/officeDocument/2006/relationships/image" Target="../media/image8.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B095FE23-A966-4761-E492-FCC21ADC41C1}"/>
              </a:ext>
            </a:extLst>
          </p:cNvPr>
          <p:cNvPicPr>
            <a:picLocks noChangeAspect="1"/>
          </p:cNvPicPr>
          <p:nvPr/>
        </p:nvPicPr>
        <p:blipFill>
          <a:blip r:embed="rId3"/>
          <a:srcRect l="226" t="304" b="1"/>
          <a:stretch/>
        </p:blipFill>
        <p:spPr>
          <a:xfrm>
            <a:off x="0" y="1"/>
            <a:ext cx="9143999" cy="6858000"/>
          </a:xfrm>
          <a:prstGeom prst="rect">
            <a:avLst/>
          </a:prstGeom>
        </p:spPr>
      </p:pic>
      <p:pic>
        <p:nvPicPr>
          <p:cNvPr id="8" name="Image 7" descr="Une image contenant texte, Graphique, Police, graphisme&#10;&#10;Description générée automatiquement">
            <a:extLst>
              <a:ext uri="{FF2B5EF4-FFF2-40B4-BE49-F238E27FC236}">
                <a16:creationId xmlns:a16="http://schemas.microsoft.com/office/drawing/2014/main" id="{2758052A-FD4B-431E-8195-A9DADF202BA9}"/>
              </a:ext>
            </a:extLst>
          </p:cNvPr>
          <p:cNvPicPr>
            <a:picLocks noChangeAspect="1"/>
          </p:cNvPicPr>
          <p:nvPr/>
        </p:nvPicPr>
        <p:blipFill>
          <a:blip r:embed="rId4"/>
          <a:stretch>
            <a:fillRect/>
          </a:stretch>
        </p:blipFill>
        <p:spPr>
          <a:xfrm>
            <a:off x="5084107" y="5826362"/>
            <a:ext cx="2132352" cy="675534"/>
          </a:xfrm>
          <a:prstGeom prst="rect">
            <a:avLst/>
          </a:prstGeom>
        </p:spPr>
      </p:pic>
      <p:sp>
        <p:nvSpPr>
          <p:cNvPr id="18" name="Titre 17">
            <a:extLst>
              <a:ext uri="{FF2B5EF4-FFF2-40B4-BE49-F238E27FC236}">
                <a16:creationId xmlns:a16="http://schemas.microsoft.com/office/drawing/2014/main" id="{AC19E886-DF6E-67B1-A08F-8AC81F631F34}"/>
              </a:ext>
            </a:extLst>
          </p:cNvPr>
          <p:cNvSpPr>
            <a:spLocks noGrp="1"/>
          </p:cNvSpPr>
          <p:nvPr>
            <p:ph type="ctrTitle"/>
          </p:nvPr>
        </p:nvSpPr>
        <p:spPr>
          <a:xfrm>
            <a:off x="789140" y="228659"/>
            <a:ext cx="8165360" cy="1845065"/>
          </a:xfrm>
        </p:spPr>
        <p:txBody>
          <a:bodyPr/>
          <a:lstStyle/>
          <a:p>
            <a:r>
              <a:rPr lang="fr-CA" sz="5400" dirty="0"/>
              <a:t>L’exercice et la maladie artérielle périphérique</a:t>
            </a:r>
          </a:p>
        </p:txBody>
      </p:sp>
      <p:pic>
        <p:nvPicPr>
          <p:cNvPr id="2" name="Image 1" descr="Une image contenant Police, Graphique, logo, typographie&#10;&#10;Description générée automatiquement">
            <a:extLst>
              <a:ext uri="{FF2B5EF4-FFF2-40B4-BE49-F238E27FC236}">
                <a16:creationId xmlns:a16="http://schemas.microsoft.com/office/drawing/2014/main" id="{166ADF47-F829-3477-D5C2-FF3D529E9AB7}"/>
              </a:ext>
            </a:extLst>
          </p:cNvPr>
          <p:cNvPicPr>
            <a:picLocks noChangeAspect="1"/>
          </p:cNvPicPr>
          <p:nvPr/>
        </p:nvPicPr>
        <p:blipFill>
          <a:blip r:embed="rId5"/>
          <a:stretch>
            <a:fillRect/>
          </a:stretch>
        </p:blipFill>
        <p:spPr>
          <a:xfrm>
            <a:off x="7720386" y="6000534"/>
            <a:ext cx="1176530" cy="365761"/>
          </a:xfrm>
          <a:prstGeom prst="rect">
            <a:avLst/>
          </a:prstGeom>
        </p:spPr>
      </p:pic>
    </p:spTree>
    <p:extLst>
      <p:ext uri="{BB962C8B-B14F-4D97-AF65-F5344CB8AC3E}">
        <p14:creationId xmlns:p14="http://schemas.microsoft.com/office/powerpoint/2010/main" val="16669074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0">
          <a:extLst>
            <a:ext uri="{FF2B5EF4-FFF2-40B4-BE49-F238E27FC236}">
              <a16:creationId xmlns:a16="http://schemas.microsoft.com/office/drawing/2014/main" id="{327E9F41-1CBF-AA18-512C-CA4C0F939854}"/>
            </a:ext>
          </a:extLst>
        </p:cNvPr>
        <p:cNvGrpSpPr/>
        <p:nvPr/>
      </p:nvGrpSpPr>
      <p:grpSpPr>
        <a:xfrm>
          <a:off x="0" y="0"/>
          <a:ext cx="0" cy="0"/>
          <a:chOff x="0" y="0"/>
          <a:chExt cx="0" cy="0"/>
        </a:xfrm>
      </p:grpSpPr>
      <p:sp>
        <p:nvSpPr>
          <p:cNvPr id="8" name="ZoneTexte 7">
            <a:extLst>
              <a:ext uri="{FF2B5EF4-FFF2-40B4-BE49-F238E27FC236}">
                <a16:creationId xmlns:a16="http://schemas.microsoft.com/office/drawing/2014/main" id="{A1CD1FB5-5BBF-DECC-4B6B-9E4B57C0DF50}"/>
              </a:ext>
            </a:extLst>
          </p:cNvPr>
          <p:cNvSpPr txBox="1"/>
          <p:nvPr/>
        </p:nvSpPr>
        <p:spPr>
          <a:xfrm>
            <a:off x="659276" y="2131872"/>
            <a:ext cx="7825448" cy="1532727"/>
          </a:xfrm>
          <a:prstGeom prst="rect">
            <a:avLst/>
          </a:prstGeom>
          <a:noFill/>
        </p:spPr>
        <p:txBody>
          <a:bodyPr wrap="square">
            <a:spAutoFit/>
          </a:bodyPr>
          <a:lstStyle/>
          <a:p>
            <a:pPr marL="0" lvl="0" indent="0" rtl="0">
              <a:lnSpc>
                <a:spcPct val="90000"/>
              </a:lnSpc>
              <a:spcBef>
                <a:spcPts val="0"/>
              </a:spcBef>
              <a:spcAft>
                <a:spcPts val="0"/>
              </a:spcAft>
              <a:buClr>
                <a:srgbClr val="0D266D"/>
              </a:buClr>
              <a:buSzPts val="1800"/>
              <a:buNone/>
            </a:pPr>
            <a:r>
              <a:rPr lang="fr-CA" sz="2600" dirty="0">
                <a:solidFill>
                  <a:srgbClr val="0D266D"/>
                </a:solidFill>
                <a:latin typeface="Arial" panose="020B0604020202020204" pitchFamily="34" charset="0"/>
                <a:cs typeface="Arial" panose="020B0604020202020204" pitchFamily="34" charset="0"/>
              </a:rPr>
              <a:t>D’autres protocoles de tests cardiovasculaires sur tapis roulant auraient aussi pu convenir pour évaluer la capacité cardiorespiratoire de monsieur Laprise.</a:t>
            </a:r>
          </a:p>
        </p:txBody>
      </p:sp>
    </p:spTree>
    <p:extLst>
      <p:ext uri="{BB962C8B-B14F-4D97-AF65-F5344CB8AC3E}">
        <p14:creationId xmlns:p14="http://schemas.microsoft.com/office/powerpoint/2010/main" val="39025770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1" name="Google Shape;191;p17"/>
          <p:cNvSpPr txBox="1"/>
          <p:nvPr/>
        </p:nvSpPr>
        <p:spPr>
          <a:xfrm>
            <a:off x="1493247" y="3884379"/>
            <a:ext cx="6157505" cy="1338788"/>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1800"/>
              <a:buFont typeface="Arial"/>
              <a:buNone/>
            </a:pPr>
            <a:r>
              <a:rPr lang="fr-CA" sz="1800" b="1" i="0" u="none" strike="noStrike" cap="none" dirty="0">
                <a:solidFill>
                  <a:srgbClr val="0D266D"/>
                </a:solidFill>
                <a:latin typeface="Arial"/>
                <a:ea typeface="Arial"/>
                <a:cs typeface="Arial"/>
                <a:sym typeface="Arial"/>
              </a:rPr>
              <a:t>Protocole utilisé : 	</a:t>
            </a:r>
            <a:r>
              <a:rPr lang="fr-CA" sz="1800" b="0" i="0" u="none" strike="noStrike" cap="none" dirty="0" err="1">
                <a:solidFill>
                  <a:srgbClr val="0D266D"/>
                </a:solidFill>
                <a:latin typeface="Arial"/>
                <a:ea typeface="Arial"/>
                <a:cs typeface="Arial"/>
                <a:sym typeface="Arial"/>
              </a:rPr>
              <a:t>Naughton</a:t>
            </a:r>
            <a:endParaRPr sz="1800" b="0" i="0" u="none" strike="noStrike" cap="none" dirty="0">
              <a:solidFill>
                <a:schemeClr val="dk1"/>
              </a:solidFill>
              <a:latin typeface="Arial"/>
              <a:ea typeface="Arial"/>
              <a:cs typeface="Arial"/>
              <a:sym typeface="Arial"/>
            </a:endParaRPr>
          </a:p>
          <a:p>
            <a:pPr marL="0" marR="0" lvl="0" indent="0" algn="l" rtl="0">
              <a:lnSpc>
                <a:spcPct val="150000"/>
              </a:lnSpc>
              <a:spcBef>
                <a:spcPts val="0"/>
              </a:spcBef>
              <a:spcAft>
                <a:spcPts val="0"/>
              </a:spcAft>
              <a:buClr>
                <a:srgbClr val="000000"/>
              </a:buClr>
              <a:buSzPts val="1800"/>
              <a:buFont typeface="Arial"/>
              <a:buNone/>
            </a:pPr>
            <a:r>
              <a:rPr lang="fr-CA" sz="1800" b="1" i="0" u="none" strike="noStrike" cap="none" dirty="0" err="1">
                <a:solidFill>
                  <a:srgbClr val="0D266D"/>
                </a:solidFill>
                <a:latin typeface="Arial"/>
                <a:ea typeface="Arial"/>
                <a:cs typeface="Arial"/>
                <a:sym typeface="Arial"/>
              </a:rPr>
              <a:t>FC</a:t>
            </a:r>
            <a:r>
              <a:rPr lang="fr-CA" sz="1800" b="1" i="0" u="none" strike="noStrike" cap="none" baseline="-25000" dirty="0" err="1">
                <a:solidFill>
                  <a:srgbClr val="0D266D"/>
                </a:solidFill>
                <a:latin typeface="Arial"/>
                <a:ea typeface="Arial"/>
                <a:cs typeface="Arial"/>
                <a:sym typeface="Arial"/>
              </a:rPr>
              <a:t>repos</a:t>
            </a:r>
            <a:r>
              <a:rPr lang="fr-CA" sz="1800" b="1" i="0" u="none" strike="noStrike" cap="none" dirty="0">
                <a:solidFill>
                  <a:srgbClr val="0D266D"/>
                </a:solidFill>
                <a:latin typeface="Arial"/>
                <a:ea typeface="Arial"/>
                <a:cs typeface="Arial"/>
                <a:sym typeface="Arial"/>
              </a:rPr>
              <a:t> : </a:t>
            </a:r>
            <a:r>
              <a:rPr lang="fr-CA" sz="1800" b="0" i="0" u="none" strike="noStrike" cap="none" dirty="0">
                <a:solidFill>
                  <a:srgbClr val="0D266D"/>
                </a:solidFill>
                <a:latin typeface="Arial"/>
                <a:ea typeface="Arial"/>
                <a:cs typeface="Arial"/>
                <a:sym typeface="Arial"/>
              </a:rPr>
              <a:t>70 BPM </a:t>
            </a:r>
            <a:r>
              <a:rPr lang="fr-CA" sz="1800" b="0" i="0" u="none" strike="noStrike" cap="none" dirty="0">
                <a:solidFill>
                  <a:srgbClr val="215E99"/>
                </a:solidFill>
                <a:latin typeface="Arial"/>
                <a:ea typeface="Arial"/>
                <a:cs typeface="Arial"/>
                <a:sym typeface="Arial"/>
              </a:rPr>
              <a:t>		</a:t>
            </a:r>
            <a:r>
              <a:rPr lang="fr-CA" sz="1800" b="1" i="0" u="none" strike="noStrike" cap="none" dirty="0" err="1">
                <a:solidFill>
                  <a:srgbClr val="0D266D"/>
                </a:solidFill>
                <a:latin typeface="Arial"/>
                <a:ea typeface="Arial"/>
                <a:cs typeface="Arial"/>
                <a:sym typeface="Arial"/>
              </a:rPr>
              <a:t>TA</a:t>
            </a:r>
            <a:r>
              <a:rPr lang="fr-CA" sz="1800" b="1" i="0" u="none" strike="noStrike" cap="none" baseline="-25000" dirty="0" err="1">
                <a:solidFill>
                  <a:srgbClr val="0D266D"/>
                </a:solidFill>
                <a:latin typeface="Arial"/>
                <a:ea typeface="Arial"/>
                <a:cs typeface="Arial"/>
                <a:sym typeface="Arial"/>
              </a:rPr>
              <a:t>repos</a:t>
            </a:r>
            <a:r>
              <a:rPr lang="fr-CA" sz="1800" b="1" i="0" u="none" strike="noStrike" cap="none" dirty="0">
                <a:solidFill>
                  <a:srgbClr val="0D266D"/>
                </a:solidFill>
                <a:latin typeface="Arial"/>
                <a:ea typeface="Arial"/>
                <a:cs typeface="Arial"/>
                <a:sym typeface="Arial"/>
              </a:rPr>
              <a:t> : </a:t>
            </a:r>
            <a:r>
              <a:rPr lang="fr-CA" sz="1800" b="0" i="0" u="none" strike="noStrike" cap="none" dirty="0">
                <a:solidFill>
                  <a:srgbClr val="0D266D"/>
                </a:solidFill>
                <a:latin typeface="Arial"/>
                <a:ea typeface="Arial"/>
                <a:cs typeface="Arial"/>
                <a:sym typeface="Arial"/>
              </a:rPr>
              <a:t>128 / </a:t>
            </a:r>
            <a:r>
              <a:rPr lang="fr-CA" dirty="0">
                <a:solidFill>
                  <a:srgbClr val="0D266D"/>
                </a:solidFill>
                <a:latin typeface="Arial"/>
                <a:ea typeface="Arial"/>
                <a:cs typeface="Arial"/>
                <a:sym typeface="Arial"/>
              </a:rPr>
              <a:t>82</a:t>
            </a:r>
            <a:r>
              <a:rPr lang="fr-CA" sz="1800" b="0" i="0" u="none" strike="noStrike" cap="none" dirty="0">
                <a:solidFill>
                  <a:srgbClr val="0D266D"/>
                </a:solidFill>
                <a:latin typeface="Arial"/>
                <a:ea typeface="Arial"/>
                <a:cs typeface="Arial"/>
                <a:sym typeface="Arial"/>
              </a:rPr>
              <a:t> mm Hg</a:t>
            </a:r>
            <a:endParaRPr sz="1800" b="0" i="0" u="none" strike="noStrike" cap="none" dirty="0">
              <a:solidFill>
                <a:schemeClr val="dk1"/>
              </a:solidFill>
              <a:latin typeface="Arial"/>
              <a:ea typeface="Arial"/>
              <a:cs typeface="Arial"/>
              <a:sym typeface="Arial"/>
            </a:endParaRPr>
          </a:p>
          <a:p>
            <a:pPr marL="0" marR="0" lvl="0" indent="0" algn="l" rtl="0">
              <a:lnSpc>
                <a:spcPct val="150000"/>
              </a:lnSpc>
              <a:spcBef>
                <a:spcPts val="0"/>
              </a:spcBef>
              <a:spcAft>
                <a:spcPts val="0"/>
              </a:spcAft>
              <a:buClr>
                <a:srgbClr val="000000"/>
              </a:buClr>
              <a:buSzPts val="1800"/>
              <a:buFont typeface="Arial"/>
              <a:buNone/>
            </a:pPr>
            <a:r>
              <a:rPr lang="fr-CA" sz="1800" b="1" i="0" u="none" strike="noStrike" cap="none" dirty="0" err="1">
                <a:solidFill>
                  <a:srgbClr val="0D266D"/>
                </a:solidFill>
                <a:latin typeface="Arial"/>
                <a:ea typeface="Arial"/>
                <a:cs typeface="Arial"/>
                <a:sym typeface="Arial"/>
              </a:rPr>
              <a:t>FC</a:t>
            </a:r>
            <a:r>
              <a:rPr lang="fr-CA" sz="1800" b="1" i="0" u="none" strike="noStrike" cap="none" baseline="-25000" dirty="0" err="1">
                <a:solidFill>
                  <a:srgbClr val="0D266D"/>
                </a:solidFill>
                <a:latin typeface="Arial"/>
                <a:ea typeface="Arial"/>
                <a:cs typeface="Arial"/>
                <a:sym typeface="Arial"/>
              </a:rPr>
              <a:t>max</a:t>
            </a:r>
            <a:r>
              <a:rPr lang="fr-CA" sz="1800" b="1" i="0" u="none" strike="noStrike" cap="none" dirty="0">
                <a:solidFill>
                  <a:srgbClr val="0D266D"/>
                </a:solidFill>
                <a:latin typeface="Arial"/>
                <a:ea typeface="Arial"/>
                <a:cs typeface="Arial"/>
                <a:sym typeface="Arial"/>
              </a:rPr>
              <a:t> : </a:t>
            </a:r>
            <a:r>
              <a:rPr lang="fr-CA" sz="1800" b="0" i="0" u="none" strike="noStrike" cap="none" dirty="0">
                <a:solidFill>
                  <a:srgbClr val="0D266D"/>
                </a:solidFill>
                <a:latin typeface="Arial"/>
                <a:ea typeface="Arial"/>
                <a:cs typeface="Arial"/>
                <a:sym typeface="Arial"/>
              </a:rPr>
              <a:t>155 BPM</a:t>
            </a:r>
            <a:r>
              <a:rPr lang="fr-CA" sz="1800" b="0" i="0" u="none" strike="noStrike" cap="none" dirty="0">
                <a:solidFill>
                  <a:srgbClr val="215E99"/>
                </a:solidFill>
                <a:latin typeface="Arial"/>
                <a:ea typeface="Arial"/>
                <a:cs typeface="Arial"/>
                <a:sym typeface="Arial"/>
              </a:rPr>
              <a:t>		</a:t>
            </a:r>
            <a:r>
              <a:rPr lang="fr-CA" sz="1800" b="1" i="0" u="none" strike="noStrike" cap="none" dirty="0">
                <a:solidFill>
                  <a:srgbClr val="0D266D"/>
                </a:solidFill>
                <a:latin typeface="Arial"/>
                <a:ea typeface="Arial"/>
                <a:cs typeface="Arial"/>
                <a:sym typeface="Arial"/>
              </a:rPr>
              <a:t>85 % </a:t>
            </a:r>
            <a:r>
              <a:rPr lang="fr-CA" sz="1800" b="1" i="0" u="none" strike="noStrike" cap="none" dirty="0" err="1">
                <a:solidFill>
                  <a:srgbClr val="0D266D"/>
                </a:solidFill>
                <a:latin typeface="Arial"/>
                <a:ea typeface="Arial"/>
                <a:cs typeface="Arial"/>
                <a:sym typeface="Arial"/>
              </a:rPr>
              <a:t>FC</a:t>
            </a:r>
            <a:r>
              <a:rPr lang="fr-CA" sz="1800" b="1" i="0" u="none" strike="noStrike" cap="none" baseline="-25000" dirty="0" err="1">
                <a:solidFill>
                  <a:srgbClr val="0D266D"/>
                </a:solidFill>
                <a:latin typeface="Arial"/>
                <a:ea typeface="Arial"/>
                <a:cs typeface="Arial"/>
                <a:sym typeface="Arial"/>
              </a:rPr>
              <a:t>max</a:t>
            </a:r>
            <a:r>
              <a:rPr lang="fr-CA" sz="1800" b="1" i="0" u="none" strike="noStrike" cap="none" dirty="0">
                <a:solidFill>
                  <a:schemeClr val="dk1"/>
                </a:solidFill>
                <a:latin typeface="Arial"/>
                <a:ea typeface="Arial"/>
                <a:cs typeface="Arial"/>
                <a:sym typeface="Arial"/>
              </a:rPr>
              <a:t> : </a:t>
            </a:r>
            <a:r>
              <a:rPr lang="fr-CA" sz="1800" b="0" i="0" u="none" strike="noStrike" cap="none" dirty="0">
                <a:solidFill>
                  <a:srgbClr val="0D266D"/>
                </a:solidFill>
                <a:latin typeface="Arial"/>
                <a:ea typeface="Arial"/>
                <a:cs typeface="Arial"/>
                <a:sym typeface="Arial"/>
              </a:rPr>
              <a:t>132 BPM</a:t>
            </a:r>
            <a:endParaRPr sz="1800" b="0" i="0" u="none" strike="noStrike" cap="none" dirty="0">
              <a:solidFill>
                <a:srgbClr val="0D266D"/>
              </a:solidFill>
              <a:latin typeface="Arial"/>
              <a:ea typeface="Arial"/>
              <a:cs typeface="Arial"/>
              <a:sym typeface="Arial"/>
            </a:endParaRPr>
          </a:p>
        </p:txBody>
      </p:sp>
      <p:sp>
        <p:nvSpPr>
          <p:cNvPr id="193" name="Google Shape;193;p17"/>
          <p:cNvSpPr/>
          <p:nvPr/>
        </p:nvSpPr>
        <p:spPr>
          <a:xfrm>
            <a:off x="5936700" y="5452733"/>
            <a:ext cx="2780044" cy="733475"/>
          </a:xfrm>
          <a:prstGeom prst="round2DiagRect">
            <a:avLst>
              <a:gd name="adj1" fmla="val 16667"/>
              <a:gd name="adj2" fmla="val 0"/>
            </a:avLst>
          </a:prstGeom>
          <a:solidFill>
            <a:srgbClr val="CAE7F5"/>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highlight>
                <a:srgbClr val="CAE7F5"/>
              </a:highlight>
              <a:latin typeface="Arial"/>
              <a:ea typeface="Arial"/>
              <a:cs typeface="Arial"/>
              <a:sym typeface="Arial"/>
            </a:endParaRPr>
          </a:p>
        </p:txBody>
      </p:sp>
      <p:sp>
        <p:nvSpPr>
          <p:cNvPr id="194" name="Google Shape;194;p17"/>
          <p:cNvSpPr txBox="1"/>
          <p:nvPr/>
        </p:nvSpPr>
        <p:spPr>
          <a:xfrm>
            <a:off x="5945594" y="5453260"/>
            <a:ext cx="2780044" cy="733475"/>
          </a:xfrm>
          <a:prstGeom prst="rect">
            <a:avLst/>
          </a:prstGeom>
          <a:noFill/>
          <a:ln>
            <a:noFill/>
          </a:ln>
        </p:spPr>
        <p:txBody>
          <a:bodyPr spcFirstLastPara="1" wrap="square" lIns="91425" tIns="91425" rIns="91425" bIns="91425" anchor="t" anchorCtr="0">
            <a:noAutofit/>
          </a:bodyPr>
          <a:lstStyle/>
          <a:p>
            <a:pPr marL="0" marR="0" lvl="0" indent="0" algn="just" rtl="0">
              <a:lnSpc>
                <a:spcPct val="90000"/>
              </a:lnSpc>
              <a:spcBef>
                <a:spcPts val="1000"/>
              </a:spcBef>
              <a:spcAft>
                <a:spcPts val="0"/>
              </a:spcAft>
              <a:buClr>
                <a:srgbClr val="0D266D"/>
              </a:buClr>
              <a:buSzPts val="1800"/>
              <a:buFont typeface="Arial"/>
              <a:buNone/>
            </a:pPr>
            <a:r>
              <a:rPr lang="fr-CA" sz="1800" b="0" i="0" u="none" strike="noStrike" cap="none" dirty="0" err="1">
                <a:solidFill>
                  <a:srgbClr val="0D266D"/>
                </a:solidFill>
                <a:highlight>
                  <a:srgbClr val="CAE7F5"/>
                </a:highlight>
                <a:latin typeface="Arial"/>
                <a:ea typeface="Arial"/>
                <a:cs typeface="Arial"/>
                <a:sym typeface="Arial"/>
              </a:rPr>
              <a:t>FC</a:t>
            </a:r>
            <a:r>
              <a:rPr lang="fr-CA" sz="1800" b="0" i="0" u="none" strike="noStrike" cap="none" baseline="-25000" dirty="0" err="1">
                <a:solidFill>
                  <a:srgbClr val="0D266D"/>
                </a:solidFill>
                <a:highlight>
                  <a:srgbClr val="CAE7F5"/>
                </a:highlight>
                <a:latin typeface="Arial"/>
                <a:ea typeface="Arial"/>
                <a:cs typeface="Arial"/>
                <a:sym typeface="Arial"/>
              </a:rPr>
              <a:t>max</a:t>
            </a:r>
            <a:r>
              <a:rPr lang="fr-CA" sz="1800" b="0" i="0" u="none" strike="noStrike" cap="none" dirty="0">
                <a:solidFill>
                  <a:srgbClr val="0D266D"/>
                </a:solidFill>
                <a:highlight>
                  <a:srgbClr val="CAE7F5"/>
                </a:highlight>
                <a:latin typeface="Arial"/>
                <a:ea typeface="Arial"/>
                <a:cs typeface="Arial"/>
                <a:sym typeface="Arial"/>
              </a:rPr>
              <a:t> = 207 – (0,7 x âge)</a:t>
            </a:r>
            <a:endParaRPr sz="1400" b="0" i="0" u="none" strike="noStrike" cap="none" dirty="0">
              <a:solidFill>
                <a:srgbClr val="000000"/>
              </a:solidFill>
              <a:highlight>
                <a:srgbClr val="CAE7F5"/>
              </a:highlight>
              <a:latin typeface="Arial"/>
              <a:ea typeface="Arial"/>
              <a:cs typeface="Arial"/>
              <a:sym typeface="Arial"/>
            </a:endParaRPr>
          </a:p>
          <a:p>
            <a:pPr marL="0" marR="0" lvl="0" indent="0" algn="just" rtl="0">
              <a:lnSpc>
                <a:spcPct val="90000"/>
              </a:lnSpc>
              <a:spcBef>
                <a:spcPts val="1000"/>
              </a:spcBef>
              <a:spcAft>
                <a:spcPts val="0"/>
              </a:spcAft>
              <a:buClr>
                <a:schemeClr val="dk1"/>
              </a:buClr>
              <a:buSzPts val="1800"/>
              <a:buFont typeface="Arial"/>
              <a:buNone/>
            </a:pPr>
            <a:endParaRPr sz="1800" b="0" i="0" u="none" strike="noStrike" cap="none" dirty="0">
              <a:solidFill>
                <a:schemeClr val="dk1"/>
              </a:solidFill>
              <a:highlight>
                <a:srgbClr val="CAE7F5"/>
              </a:highlight>
              <a:latin typeface="Arial"/>
              <a:ea typeface="Arial"/>
              <a:cs typeface="Arial"/>
              <a:sym typeface="Arial"/>
            </a:endParaRPr>
          </a:p>
        </p:txBody>
      </p:sp>
      <p:graphicFrame>
        <p:nvGraphicFramePr>
          <p:cNvPr id="2" name="Tableau 1">
            <a:extLst>
              <a:ext uri="{FF2B5EF4-FFF2-40B4-BE49-F238E27FC236}">
                <a16:creationId xmlns:a16="http://schemas.microsoft.com/office/drawing/2014/main" id="{71ADCA28-36AD-7029-4A3A-F312A8A136F9}"/>
              </a:ext>
            </a:extLst>
          </p:cNvPr>
          <p:cNvGraphicFramePr>
            <a:graphicFrameLocks noGrp="1"/>
          </p:cNvGraphicFramePr>
          <p:nvPr>
            <p:extLst>
              <p:ext uri="{D42A27DB-BD31-4B8C-83A1-F6EECF244321}">
                <p14:modId xmlns:p14="http://schemas.microsoft.com/office/powerpoint/2010/main" val="2247461058"/>
              </p:ext>
            </p:extLst>
          </p:nvPr>
        </p:nvGraphicFramePr>
        <p:xfrm>
          <a:off x="1524000" y="1634833"/>
          <a:ext cx="6096000" cy="1854200"/>
        </p:xfrm>
        <a:graphic>
          <a:graphicData uri="http://schemas.openxmlformats.org/drawingml/2006/table">
            <a:tbl>
              <a:tblPr firstRow="1" bandRow="1">
                <a:tableStyleId>{5C22544A-7EE6-4342-B048-85BDC9FD1C3A}</a:tableStyleId>
              </a:tblPr>
              <a:tblGrid>
                <a:gridCol w="4496978">
                  <a:extLst>
                    <a:ext uri="{9D8B030D-6E8A-4147-A177-3AD203B41FA5}">
                      <a16:colId xmlns:a16="http://schemas.microsoft.com/office/drawing/2014/main" val="761062917"/>
                    </a:ext>
                  </a:extLst>
                </a:gridCol>
                <a:gridCol w="1599022">
                  <a:extLst>
                    <a:ext uri="{9D8B030D-6E8A-4147-A177-3AD203B41FA5}">
                      <a16:colId xmlns:a16="http://schemas.microsoft.com/office/drawing/2014/main" val="3822722286"/>
                    </a:ext>
                  </a:extLst>
                </a:gridCol>
              </a:tblGrid>
              <a:tr h="370840">
                <a:tc gridSpan="2">
                  <a:txBody>
                    <a:bodyPr/>
                    <a:lstStyle/>
                    <a:p>
                      <a:r>
                        <a:rPr lang="fr-CA" dirty="0"/>
                        <a:t>Mesures de repos et anthropométriques :</a:t>
                      </a:r>
                    </a:p>
                  </a:txBody>
                  <a:tcPr>
                    <a:solidFill>
                      <a:srgbClr val="0D266D"/>
                    </a:solidFill>
                  </a:tcPr>
                </a:tc>
                <a:tc hMerge="1">
                  <a:txBody>
                    <a:bodyPr/>
                    <a:lstStyle/>
                    <a:p>
                      <a:endParaRPr lang="fr-CA" dirty="0"/>
                    </a:p>
                  </a:txBody>
                  <a:tcPr>
                    <a:solidFill>
                      <a:srgbClr val="0D266D"/>
                    </a:solidFill>
                  </a:tcPr>
                </a:tc>
                <a:extLst>
                  <a:ext uri="{0D108BD9-81ED-4DB2-BD59-A6C34878D82A}">
                    <a16:rowId xmlns:a16="http://schemas.microsoft.com/office/drawing/2014/main" val="994589991"/>
                  </a:ext>
                </a:extLst>
              </a:tr>
              <a:tr h="370840">
                <a:tc>
                  <a:txBody>
                    <a:bodyPr/>
                    <a:lstStyle/>
                    <a:p>
                      <a:r>
                        <a:rPr lang="fr-CA" dirty="0">
                          <a:solidFill>
                            <a:srgbClr val="0D266D"/>
                          </a:solidFill>
                        </a:rPr>
                        <a:t>Poids (kg)</a:t>
                      </a:r>
                    </a:p>
                  </a:txBody>
                  <a:tcPr>
                    <a:solidFill>
                      <a:srgbClr val="CAE7F5">
                        <a:alpha val="50196"/>
                      </a:srgbClr>
                    </a:solidFill>
                  </a:tcPr>
                </a:tc>
                <a:tc>
                  <a:txBody>
                    <a:bodyPr/>
                    <a:lstStyle/>
                    <a:p>
                      <a:pPr algn="ctr"/>
                      <a:r>
                        <a:rPr lang="fr-CA" dirty="0">
                          <a:solidFill>
                            <a:srgbClr val="0D266D"/>
                          </a:solidFill>
                        </a:rPr>
                        <a:t>89,5</a:t>
                      </a:r>
                    </a:p>
                  </a:txBody>
                  <a:tcPr>
                    <a:solidFill>
                      <a:srgbClr val="CAE7F5">
                        <a:alpha val="50196"/>
                      </a:srgbClr>
                    </a:solidFill>
                  </a:tcPr>
                </a:tc>
                <a:extLst>
                  <a:ext uri="{0D108BD9-81ED-4DB2-BD59-A6C34878D82A}">
                    <a16:rowId xmlns:a16="http://schemas.microsoft.com/office/drawing/2014/main" val="3722953991"/>
                  </a:ext>
                </a:extLst>
              </a:tr>
              <a:tr h="370840">
                <a:tc>
                  <a:txBody>
                    <a:bodyPr/>
                    <a:lstStyle/>
                    <a:p>
                      <a:r>
                        <a:rPr lang="fr-CA" dirty="0">
                          <a:solidFill>
                            <a:srgbClr val="0D266D"/>
                          </a:solidFill>
                        </a:rPr>
                        <a:t>Taille (m)</a:t>
                      </a:r>
                    </a:p>
                  </a:txBody>
                  <a:tcPr>
                    <a:solidFill>
                      <a:srgbClr val="CAE7F5">
                        <a:alpha val="50196"/>
                      </a:srgbClr>
                    </a:solidFill>
                  </a:tcPr>
                </a:tc>
                <a:tc>
                  <a:txBody>
                    <a:bodyPr/>
                    <a:lstStyle/>
                    <a:p>
                      <a:pPr algn="ctr"/>
                      <a:r>
                        <a:rPr lang="fr-CA" dirty="0">
                          <a:solidFill>
                            <a:srgbClr val="0D266D"/>
                          </a:solidFill>
                        </a:rPr>
                        <a:t>1,7</a:t>
                      </a:r>
                    </a:p>
                  </a:txBody>
                  <a:tcPr>
                    <a:solidFill>
                      <a:srgbClr val="CAE7F5">
                        <a:alpha val="50196"/>
                      </a:srgbClr>
                    </a:solidFill>
                  </a:tcPr>
                </a:tc>
                <a:extLst>
                  <a:ext uri="{0D108BD9-81ED-4DB2-BD59-A6C34878D82A}">
                    <a16:rowId xmlns:a16="http://schemas.microsoft.com/office/drawing/2014/main" val="527503636"/>
                  </a:ext>
                </a:extLst>
              </a:tr>
              <a:tr h="370840">
                <a:tc>
                  <a:txBody>
                    <a:bodyPr/>
                    <a:lstStyle/>
                    <a:p>
                      <a:r>
                        <a:rPr lang="fr-CA" dirty="0">
                          <a:solidFill>
                            <a:srgbClr val="0D266D"/>
                          </a:solidFill>
                        </a:rPr>
                        <a:t>IMC (kg/m</a:t>
                      </a:r>
                      <a:r>
                        <a:rPr lang="fr-CA" baseline="30000" dirty="0">
                          <a:solidFill>
                            <a:srgbClr val="0D266D"/>
                          </a:solidFill>
                        </a:rPr>
                        <a:t>2</a:t>
                      </a:r>
                      <a:r>
                        <a:rPr lang="fr-CA" dirty="0">
                          <a:solidFill>
                            <a:srgbClr val="0D266D"/>
                          </a:solidFill>
                        </a:rPr>
                        <a:t>)</a:t>
                      </a:r>
                    </a:p>
                  </a:txBody>
                  <a:tcPr>
                    <a:solidFill>
                      <a:srgbClr val="CAE7F5">
                        <a:alpha val="50196"/>
                      </a:srgbClr>
                    </a:solidFill>
                  </a:tcPr>
                </a:tc>
                <a:tc>
                  <a:txBody>
                    <a:bodyPr/>
                    <a:lstStyle/>
                    <a:p>
                      <a:pPr algn="ctr"/>
                      <a:r>
                        <a:rPr lang="fr-CA" dirty="0">
                          <a:solidFill>
                            <a:srgbClr val="0D266D"/>
                          </a:solidFill>
                        </a:rPr>
                        <a:t>31,0</a:t>
                      </a:r>
                    </a:p>
                  </a:txBody>
                  <a:tcPr>
                    <a:solidFill>
                      <a:srgbClr val="CAE7F5">
                        <a:alpha val="50196"/>
                      </a:srgbClr>
                    </a:solidFill>
                  </a:tcPr>
                </a:tc>
                <a:extLst>
                  <a:ext uri="{0D108BD9-81ED-4DB2-BD59-A6C34878D82A}">
                    <a16:rowId xmlns:a16="http://schemas.microsoft.com/office/drawing/2014/main" val="1920101105"/>
                  </a:ext>
                </a:extLst>
              </a:tr>
              <a:tr h="370840">
                <a:tc>
                  <a:txBody>
                    <a:bodyPr/>
                    <a:lstStyle/>
                    <a:p>
                      <a:r>
                        <a:rPr lang="fr-CA" dirty="0">
                          <a:solidFill>
                            <a:srgbClr val="0D266D"/>
                          </a:solidFill>
                        </a:rPr>
                        <a:t>Circonférence de la taille (cm)</a:t>
                      </a:r>
                    </a:p>
                  </a:txBody>
                  <a:tcPr>
                    <a:solidFill>
                      <a:srgbClr val="CAE7F5">
                        <a:alpha val="50196"/>
                      </a:srgbClr>
                    </a:solidFill>
                  </a:tcPr>
                </a:tc>
                <a:tc>
                  <a:txBody>
                    <a:bodyPr/>
                    <a:lstStyle/>
                    <a:p>
                      <a:pPr algn="ctr"/>
                      <a:r>
                        <a:rPr lang="fr-CA" dirty="0">
                          <a:solidFill>
                            <a:srgbClr val="0D266D"/>
                          </a:solidFill>
                        </a:rPr>
                        <a:t>120,5</a:t>
                      </a:r>
                    </a:p>
                  </a:txBody>
                  <a:tcPr>
                    <a:solidFill>
                      <a:srgbClr val="CAE7F5">
                        <a:alpha val="50196"/>
                      </a:srgbClr>
                    </a:solidFill>
                  </a:tcPr>
                </a:tc>
                <a:extLst>
                  <a:ext uri="{0D108BD9-81ED-4DB2-BD59-A6C34878D82A}">
                    <a16:rowId xmlns:a16="http://schemas.microsoft.com/office/drawing/2014/main" val="1694448444"/>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graphicFrame>
        <p:nvGraphicFramePr>
          <p:cNvPr id="201" name="Google Shape;201;p18"/>
          <p:cNvGraphicFramePr/>
          <p:nvPr>
            <p:extLst>
              <p:ext uri="{D42A27DB-BD31-4B8C-83A1-F6EECF244321}">
                <p14:modId xmlns:p14="http://schemas.microsoft.com/office/powerpoint/2010/main" val="2302181486"/>
              </p:ext>
            </p:extLst>
          </p:nvPr>
        </p:nvGraphicFramePr>
        <p:xfrm>
          <a:off x="257152" y="1457056"/>
          <a:ext cx="8634550" cy="4663570"/>
        </p:xfrm>
        <a:graphic>
          <a:graphicData uri="http://schemas.openxmlformats.org/drawingml/2006/table">
            <a:tbl>
              <a:tblPr firstRow="1" bandRow="1">
                <a:noFill/>
              </a:tblPr>
              <a:tblGrid>
                <a:gridCol w="795500">
                  <a:extLst>
                    <a:ext uri="{9D8B030D-6E8A-4147-A177-3AD203B41FA5}">
                      <a16:colId xmlns:a16="http://schemas.microsoft.com/office/drawing/2014/main" val="20000"/>
                    </a:ext>
                  </a:extLst>
                </a:gridCol>
                <a:gridCol w="847600">
                  <a:extLst>
                    <a:ext uri="{9D8B030D-6E8A-4147-A177-3AD203B41FA5}">
                      <a16:colId xmlns:a16="http://schemas.microsoft.com/office/drawing/2014/main" val="20001"/>
                    </a:ext>
                  </a:extLst>
                </a:gridCol>
                <a:gridCol w="757100">
                  <a:extLst>
                    <a:ext uri="{9D8B030D-6E8A-4147-A177-3AD203B41FA5}">
                      <a16:colId xmlns:a16="http://schemas.microsoft.com/office/drawing/2014/main" val="20002"/>
                    </a:ext>
                  </a:extLst>
                </a:gridCol>
                <a:gridCol w="955525">
                  <a:extLst>
                    <a:ext uri="{9D8B030D-6E8A-4147-A177-3AD203B41FA5}">
                      <a16:colId xmlns:a16="http://schemas.microsoft.com/office/drawing/2014/main" val="20003"/>
                    </a:ext>
                  </a:extLst>
                </a:gridCol>
                <a:gridCol w="1071700">
                  <a:extLst>
                    <a:ext uri="{9D8B030D-6E8A-4147-A177-3AD203B41FA5}">
                      <a16:colId xmlns:a16="http://schemas.microsoft.com/office/drawing/2014/main" val="20005"/>
                    </a:ext>
                  </a:extLst>
                </a:gridCol>
                <a:gridCol w="1032375">
                  <a:extLst>
                    <a:ext uri="{9D8B030D-6E8A-4147-A177-3AD203B41FA5}">
                      <a16:colId xmlns:a16="http://schemas.microsoft.com/office/drawing/2014/main" val="20007"/>
                    </a:ext>
                  </a:extLst>
                </a:gridCol>
                <a:gridCol w="771530">
                  <a:extLst>
                    <a:ext uri="{9D8B030D-6E8A-4147-A177-3AD203B41FA5}">
                      <a16:colId xmlns:a16="http://schemas.microsoft.com/office/drawing/2014/main" val="20009"/>
                    </a:ext>
                  </a:extLst>
                </a:gridCol>
                <a:gridCol w="850770">
                  <a:extLst>
                    <a:ext uri="{9D8B030D-6E8A-4147-A177-3AD203B41FA5}">
                      <a16:colId xmlns:a16="http://schemas.microsoft.com/office/drawing/2014/main" val="20010"/>
                    </a:ext>
                  </a:extLst>
                </a:gridCol>
                <a:gridCol w="1552450">
                  <a:extLst>
                    <a:ext uri="{9D8B030D-6E8A-4147-A177-3AD203B41FA5}">
                      <a16:colId xmlns:a16="http://schemas.microsoft.com/office/drawing/2014/main" val="20011"/>
                    </a:ext>
                  </a:extLst>
                </a:gridCol>
              </a:tblGrid>
              <a:tr h="273625">
                <a:tc rowSpan="2">
                  <a:txBody>
                    <a:bodyPr/>
                    <a:lstStyle/>
                    <a:p>
                      <a:pPr marL="0" marR="0" lvl="0" indent="0" algn="ctr" rtl="0">
                        <a:lnSpc>
                          <a:spcPct val="100000"/>
                        </a:lnSpc>
                        <a:spcBef>
                          <a:spcPts val="0"/>
                        </a:spcBef>
                        <a:spcAft>
                          <a:spcPts val="0"/>
                        </a:spcAft>
                        <a:buClr>
                          <a:srgbClr val="000000"/>
                        </a:buClr>
                        <a:buSzPts val="1400"/>
                        <a:buFont typeface="Arial"/>
                        <a:buNone/>
                      </a:pPr>
                      <a:r>
                        <a:rPr lang="fr-CA" sz="1400" u="none" strike="noStrike" cap="none" dirty="0">
                          <a:solidFill>
                            <a:schemeClr val="lt1"/>
                          </a:solidFill>
                        </a:rPr>
                        <a:t>Paliers</a:t>
                      </a:r>
                      <a:endParaRPr sz="1400" u="none" strike="noStrike" cap="none" dirty="0"/>
                    </a:p>
                  </a:txBody>
                  <a:tcPr marL="91450" marR="91450" marT="45725" marB="45725" anchor="ctr">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rgbClr val="0D266D"/>
                    </a:solidFill>
                  </a:tcPr>
                </a:tc>
                <a:tc rowSpan="2">
                  <a:txBody>
                    <a:bodyPr/>
                    <a:lstStyle/>
                    <a:p>
                      <a:pPr marL="0" marR="0" lvl="0" indent="0" algn="ctr" rtl="0">
                        <a:lnSpc>
                          <a:spcPct val="100000"/>
                        </a:lnSpc>
                        <a:spcBef>
                          <a:spcPts val="0"/>
                        </a:spcBef>
                        <a:spcAft>
                          <a:spcPts val="0"/>
                        </a:spcAft>
                        <a:buClr>
                          <a:srgbClr val="000000"/>
                        </a:buClr>
                        <a:buSzPts val="1400"/>
                        <a:buFont typeface="Arial"/>
                        <a:buNone/>
                      </a:pPr>
                      <a:r>
                        <a:rPr lang="fr-CA" sz="1400" u="none" strike="noStrike" cap="none" dirty="0">
                          <a:solidFill>
                            <a:schemeClr val="lt1"/>
                          </a:solidFill>
                        </a:rPr>
                        <a:t>Vitesse (km/h)</a:t>
                      </a:r>
                      <a:endParaRPr sz="1400" u="none" strike="noStrike" cap="none" dirty="0"/>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rgbClr val="0D266D"/>
                    </a:solidFill>
                  </a:tcPr>
                </a:tc>
                <a:tc rowSpan="2">
                  <a:txBody>
                    <a:bodyPr/>
                    <a:lstStyle/>
                    <a:p>
                      <a:pPr marL="0" marR="0" lvl="0" indent="0" algn="ctr" rtl="0">
                        <a:lnSpc>
                          <a:spcPct val="100000"/>
                        </a:lnSpc>
                        <a:spcBef>
                          <a:spcPts val="0"/>
                        </a:spcBef>
                        <a:spcAft>
                          <a:spcPts val="0"/>
                        </a:spcAft>
                        <a:buClr>
                          <a:srgbClr val="000000"/>
                        </a:buClr>
                        <a:buSzPts val="1400"/>
                        <a:buFont typeface="Arial"/>
                        <a:buNone/>
                      </a:pPr>
                      <a:r>
                        <a:rPr lang="fr-CA" sz="1400" u="none" strike="noStrike" cap="none" dirty="0">
                          <a:solidFill>
                            <a:schemeClr val="lt1"/>
                          </a:solidFill>
                        </a:rPr>
                        <a:t>Pente (%)</a:t>
                      </a:r>
                      <a:endParaRPr sz="1400" u="none" strike="noStrike" cap="none" dirty="0"/>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rgbClr val="0D266D"/>
                    </a:solidFill>
                  </a:tcPr>
                </a:tc>
                <a:tc gridSpan="3">
                  <a:txBody>
                    <a:bodyPr/>
                    <a:lstStyle/>
                    <a:p>
                      <a:pPr marL="0" marR="0" lvl="0" indent="0" algn="ctr" rtl="0">
                        <a:lnSpc>
                          <a:spcPct val="100000"/>
                        </a:lnSpc>
                        <a:spcBef>
                          <a:spcPts val="0"/>
                        </a:spcBef>
                        <a:spcAft>
                          <a:spcPts val="0"/>
                        </a:spcAft>
                        <a:buClr>
                          <a:srgbClr val="000000"/>
                        </a:buClr>
                        <a:buSzPts val="1400"/>
                        <a:buFont typeface="Arial"/>
                        <a:buNone/>
                      </a:pPr>
                      <a:r>
                        <a:rPr lang="fr-CA" sz="1400" u="none" strike="noStrike" cap="none" dirty="0">
                          <a:solidFill>
                            <a:schemeClr val="lt1"/>
                          </a:solidFill>
                        </a:rPr>
                        <a:t>FC (BPM)</a:t>
                      </a:r>
                      <a:endParaRPr sz="1400" u="none" strike="noStrike" cap="none" dirty="0"/>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rgbClr val="0D266D"/>
                    </a:solidFill>
                  </a:tcPr>
                </a:tc>
                <a:tc hMerge="1">
                  <a:txBody>
                    <a:bodyPr/>
                    <a:lstStyle/>
                    <a:p>
                      <a:endParaRPr lang="fr-FR"/>
                    </a:p>
                  </a:txBody>
                  <a:tcPr>
                    <a:lnL w="12700" cap="flat" cmpd="sng" algn="ctr">
                      <a:solidFill>
                        <a:schemeClr val="bg1"/>
                      </a:solidFill>
                      <a:prstDash val="solid"/>
                      <a:round/>
                      <a:headEnd type="none" w="med" len="med"/>
                      <a:tailEnd type="none" w="med" len="med"/>
                    </a:lnL>
                  </a:tcPr>
                </a:tc>
                <a:tc hMerge="1">
                  <a:txBody>
                    <a:bodyPr/>
                    <a:lstStyle/>
                    <a:p>
                      <a:endParaRPr lang="fr-FR"/>
                    </a:p>
                  </a:txBody>
                  <a:tcPr>
                    <a:lnL w="12700" cap="flat" cmpd="sng" algn="ctr">
                      <a:solidFill>
                        <a:schemeClr val="bg1"/>
                      </a:solidFill>
                      <a:prstDash val="solid"/>
                      <a:round/>
                      <a:headEnd type="none" w="med" len="med"/>
                      <a:tailEnd type="none" w="med" len="med"/>
                    </a:lnL>
                  </a:tcPr>
                </a:tc>
                <a:tc rowSpan="2">
                  <a:txBody>
                    <a:bodyPr/>
                    <a:lstStyle/>
                    <a:p>
                      <a:pPr marL="0" marR="0" lvl="0" indent="0" algn="ctr" rtl="0">
                        <a:lnSpc>
                          <a:spcPct val="100000"/>
                        </a:lnSpc>
                        <a:spcBef>
                          <a:spcPts val="0"/>
                        </a:spcBef>
                        <a:spcAft>
                          <a:spcPts val="0"/>
                        </a:spcAft>
                        <a:buClr>
                          <a:srgbClr val="000000"/>
                        </a:buClr>
                        <a:buSzPts val="1400"/>
                        <a:buFont typeface="Arial"/>
                        <a:buNone/>
                      </a:pPr>
                      <a:r>
                        <a:rPr lang="fr-CA" sz="1400" u="none" strike="noStrike" cap="none" dirty="0">
                          <a:solidFill>
                            <a:schemeClr val="lt1"/>
                          </a:solidFill>
                        </a:rPr>
                        <a:t>TA</a:t>
                      </a:r>
                      <a:endParaRPr sz="1400" u="none" strike="noStrike" cap="none" dirty="0"/>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rgbClr val="0D266D"/>
                    </a:solidFill>
                  </a:tcPr>
                </a:tc>
                <a:tc rowSpan="2">
                  <a:txBody>
                    <a:bodyPr/>
                    <a:lstStyle/>
                    <a:p>
                      <a:pPr marL="0" marR="0" lvl="0" indent="0" algn="ctr" rtl="0">
                        <a:lnSpc>
                          <a:spcPct val="100000"/>
                        </a:lnSpc>
                        <a:spcBef>
                          <a:spcPts val="0"/>
                        </a:spcBef>
                        <a:spcAft>
                          <a:spcPts val="0"/>
                        </a:spcAft>
                        <a:buClr>
                          <a:srgbClr val="000000"/>
                        </a:buClr>
                        <a:buSzPts val="1400"/>
                        <a:buFont typeface="Arial"/>
                        <a:buNone/>
                      </a:pPr>
                      <a:r>
                        <a:rPr lang="fr-CA" sz="1400" u="none" strike="noStrike" cap="none" dirty="0">
                          <a:solidFill>
                            <a:schemeClr val="lt1"/>
                          </a:solidFill>
                        </a:rPr>
                        <a:t>EPE</a:t>
                      </a:r>
                      <a:endParaRPr sz="1400" u="none" strike="noStrike" cap="none" dirty="0"/>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rgbClr val="0D266D"/>
                    </a:solidFill>
                  </a:tcPr>
                </a:tc>
                <a:tc rowSpan="2">
                  <a:txBody>
                    <a:bodyPr/>
                    <a:lstStyle/>
                    <a:p>
                      <a:pPr marL="0" marR="0" lvl="0" indent="0" algn="ctr" rtl="0">
                        <a:lnSpc>
                          <a:spcPct val="100000"/>
                        </a:lnSpc>
                        <a:spcBef>
                          <a:spcPts val="0"/>
                        </a:spcBef>
                        <a:spcAft>
                          <a:spcPts val="0"/>
                        </a:spcAft>
                        <a:buClr>
                          <a:srgbClr val="000000"/>
                        </a:buClr>
                        <a:buSzPts val="1400"/>
                        <a:buFont typeface="Arial"/>
                        <a:buNone/>
                      </a:pPr>
                      <a:r>
                        <a:rPr lang="fr-CA" sz="1400" u="none" strike="noStrike" cap="none" dirty="0">
                          <a:solidFill>
                            <a:schemeClr val="lt1"/>
                          </a:solidFill>
                        </a:rPr>
                        <a:t>Signes</a:t>
                      </a:r>
                      <a:endParaRPr sz="1400" u="none" strike="noStrike" cap="none" dirty="0"/>
                    </a:p>
                  </a:txBody>
                  <a:tcPr marL="91450" marR="91450" marT="45725" marB="45725" anchor="ctr">
                    <a:lnL w="12700" cap="flat" cmpd="sng" algn="ctr">
                      <a:solidFill>
                        <a:schemeClr val="bg1"/>
                      </a:solidFill>
                      <a:prstDash val="solid"/>
                      <a:round/>
                      <a:headEnd type="none" w="med" len="med"/>
                      <a:tailEnd type="none" w="med" len="med"/>
                    </a:lnL>
                    <a:lnB w="12700" cap="flat" cmpd="sng" algn="ctr">
                      <a:solidFill>
                        <a:schemeClr val="bg1"/>
                      </a:solidFill>
                      <a:prstDash val="solid"/>
                      <a:round/>
                      <a:headEnd type="none" w="med" len="med"/>
                      <a:tailEnd type="none" w="med" len="med"/>
                    </a:lnB>
                    <a:solidFill>
                      <a:srgbClr val="0D266D"/>
                    </a:solidFill>
                  </a:tcPr>
                </a:tc>
                <a:extLst>
                  <a:ext uri="{0D108BD9-81ED-4DB2-BD59-A6C34878D82A}">
                    <a16:rowId xmlns:a16="http://schemas.microsoft.com/office/drawing/2014/main" val="10000"/>
                  </a:ext>
                </a:extLst>
              </a:tr>
              <a:tr h="273625">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marL="0" marR="0" lvl="0" indent="0" algn="ctr" rtl="0">
                        <a:lnSpc>
                          <a:spcPct val="100000"/>
                        </a:lnSpc>
                        <a:spcBef>
                          <a:spcPts val="0"/>
                        </a:spcBef>
                        <a:spcAft>
                          <a:spcPts val="0"/>
                        </a:spcAft>
                        <a:buClr>
                          <a:srgbClr val="000000"/>
                        </a:buClr>
                        <a:buSzPts val="1400"/>
                        <a:buFont typeface="Arial"/>
                        <a:buNone/>
                      </a:pPr>
                      <a:r>
                        <a:rPr lang="fr-CA" sz="1400" b="1" u="none" strike="noStrike" cap="none" dirty="0">
                          <a:solidFill>
                            <a:schemeClr val="lt1"/>
                          </a:solidFill>
                        </a:rPr>
                        <a:t>1 min</a:t>
                      </a:r>
                      <a:endParaRPr sz="1400" u="none" strike="noStrike" cap="none" dirty="0"/>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D266D"/>
                    </a:solidFill>
                  </a:tcPr>
                </a:tc>
                <a:tc>
                  <a:txBody>
                    <a:bodyPr/>
                    <a:lstStyle/>
                    <a:p>
                      <a:pPr algn="ctr"/>
                      <a:r>
                        <a:rPr lang="fr-CA" sz="1400" b="1" u="none" strike="noStrike" cap="none" dirty="0">
                          <a:solidFill>
                            <a:schemeClr val="lt1"/>
                          </a:solidFill>
                        </a:rPr>
                        <a:t>2 min</a:t>
                      </a:r>
                      <a:endParaRPr lang="fr-FR" dirty="0"/>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D266D"/>
                    </a:solidFill>
                  </a:tcPr>
                </a:tc>
                <a:tc>
                  <a:txBody>
                    <a:bodyPr/>
                    <a:lstStyle/>
                    <a:p>
                      <a:pPr algn="ctr"/>
                      <a:r>
                        <a:rPr lang="fr-CA" sz="1400" b="1" u="none" strike="noStrike" cap="none" dirty="0">
                          <a:solidFill>
                            <a:schemeClr val="lt1"/>
                          </a:solidFill>
                        </a:rPr>
                        <a:t>3 min</a:t>
                      </a:r>
                      <a:endParaRPr lang="fr-FR" dirty="0"/>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D266D"/>
                    </a:solidFill>
                  </a:tcPr>
                </a:tc>
                <a:tc vMerge="1">
                  <a:txBody>
                    <a:bodyPr/>
                    <a:lstStyle/>
                    <a:p>
                      <a:endParaRPr lang="fr-FR"/>
                    </a:p>
                  </a:txBody>
                  <a:tcPr/>
                </a:tc>
                <a:tc vMerge="1">
                  <a:txBody>
                    <a:bodyPr/>
                    <a:lstStyle/>
                    <a:p>
                      <a:endParaRPr lang="fr-FR"/>
                    </a:p>
                  </a:txBody>
                  <a:tcPr/>
                </a:tc>
                <a:tc vMerge="1">
                  <a:txBody>
                    <a:bodyPr/>
                    <a:lstStyle/>
                    <a:p>
                      <a:endParaRPr lang="fr-FR"/>
                    </a:p>
                  </a:txBody>
                  <a:tcPr/>
                </a:tc>
                <a:extLst>
                  <a:ext uri="{0D108BD9-81ED-4DB2-BD59-A6C34878D82A}">
                    <a16:rowId xmlns:a16="http://schemas.microsoft.com/office/drawing/2014/main" val="10001"/>
                  </a:ext>
                </a:extLst>
              </a:tr>
              <a:tr h="298500">
                <a:tc>
                  <a:txBody>
                    <a:bodyPr/>
                    <a:lstStyle/>
                    <a:p>
                      <a:pPr marL="0" marR="0" lvl="0" indent="0" algn="ctr" rtl="0">
                        <a:lnSpc>
                          <a:spcPct val="100000"/>
                        </a:lnSpc>
                        <a:spcBef>
                          <a:spcPts val="0"/>
                        </a:spcBef>
                        <a:spcAft>
                          <a:spcPts val="0"/>
                        </a:spcAft>
                        <a:buClr>
                          <a:srgbClr val="000000"/>
                        </a:buClr>
                        <a:buSzPts val="1400"/>
                        <a:buFont typeface="Arial"/>
                        <a:buNone/>
                      </a:pPr>
                      <a:r>
                        <a:rPr lang="fr-CA" sz="1400" u="none" strike="noStrike" cap="none" dirty="0"/>
                        <a:t>1</a:t>
                      </a:r>
                      <a:endParaRPr sz="1400" u="none" strike="noStrike" cap="none" dirty="0"/>
                    </a:p>
                  </a:txBody>
                  <a:tcPr marL="91450" marR="91450" marT="45725" marB="45725"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AE7F5"/>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fr-CA" sz="1400" u="none" strike="noStrike" cap="none" dirty="0"/>
                        <a:t>1,6</a:t>
                      </a:r>
                      <a:endParaRPr sz="1400" u="none" strike="noStrike" cap="none" dirty="0"/>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AE7F5"/>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fr-CA" sz="1400" u="none" strike="noStrike" cap="none" dirty="0"/>
                        <a:t>0</a:t>
                      </a:r>
                      <a:endParaRPr sz="1400" u="none" strike="noStrike" cap="none" dirty="0"/>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AE7F5"/>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fr-CA" sz="1400" u="none" strike="noStrike" cap="none" dirty="0"/>
                        <a:t>80</a:t>
                      </a:r>
                      <a:endParaRPr sz="1400" u="none" strike="noStrike" cap="none" dirty="0"/>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AE7F5"/>
                    </a:solidFill>
                  </a:tcPr>
                </a:tc>
                <a:tc>
                  <a:txBody>
                    <a:bodyPr/>
                    <a:lstStyle/>
                    <a:p>
                      <a:pPr algn="ctr"/>
                      <a:r>
                        <a:rPr lang="fr-CA" sz="1400" u="none" strike="noStrike" cap="none" dirty="0"/>
                        <a:t>84</a:t>
                      </a:r>
                      <a:endParaRPr lang="fr-FR" dirty="0"/>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AE7F5"/>
                    </a:solidFill>
                  </a:tcPr>
                </a:tc>
                <a:tc>
                  <a:txBody>
                    <a:bodyPr/>
                    <a:lstStyle/>
                    <a:p>
                      <a:pPr algn="ctr"/>
                      <a:r>
                        <a:rPr lang="fr-CA" sz="1800" u="none" strike="noStrike" cap="none" dirty="0"/>
                        <a:t>-</a:t>
                      </a:r>
                      <a:endParaRPr lang="fr-FR" dirty="0"/>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AE7F5"/>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fr-CA" sz="1400" u="none" strike="noStrike" cap="none" dirty="0"/>
                        <a:t>138/82</a:t>
                      </a:r>
                      <a:endParaRPr sz="1400" u="none" strike="noStrike" cap="none" dirty="0"/>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AE7F5"/>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fr-CA" sz="1400" u="none" strike="noStrike" cap="none" dirty="0"/>
                        <a:t>12/20</a:t>
                      </a:r>
                      <a:endParaRPr sz="1400" u="none" strike="noStrike" cap="none" dirty="0"/>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AE7F5"/>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fr-CA" sz="1400" u="none" strike="noStrike" cap="none" dirty="0"/>
                        <a:t>RAS</a:t>
                      </a:r>
                      <a:endParaRPr sz="1400" u="none" strike="noStrike" cap="none" dirty="0"/>
                    </a:p>
                  </a:txBody>
                  <a:tcPr marL="91450" marR="91450" marT="45725" marB="45725"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AE7F5"/>
                    </a:solidFill>
                  </a:tcPr>
                </a:tc>
                <a:extLst>
                  <a:ext uri="{0D108BD9-81ED-4DB2-BD59-A6C34878D82A}">
                    <a16:rowId xmlns:a16="http://schemas.microsoft.com/office/drawing/2014/main" val="10002"/>
                  </a:ext>
                </a:extLst>
              </a:tr>
              <a:tr h="298500">
                <a:tc>
                  <a:txBody>
                    <a:bodyPr/>
                    <a:lstStyle/>
                    <a:p>
                      <a:pPr marL="0" marR="0" lvl="0" indent="0" algn="ctr" rtl="0">
                        <a:lnSpc>
                          <a:spcPct val="100000"/>
                        </a:lnSpc>
                        <a:spcBef>
                          <a:spcPts val="0"/>
                        </a:spcBef>
                        <a:spcAft>
                          <a:spcPts val="0"/>
                        </a:spcAft>
                        <a:buClr>
                          <a:srgbClr val="000000"/>
                        </a:buClr>
                        <a:buSzPts val="1400"/>
                        <a:buFont typeface="Arial"/>
                        <a:buNone/>
                      </a:pPr>
                      <a:r>
                        <a:rPr lang="fr-CA" sz="1400" u="none" strike="noStrike" cap="none" dirty="0"/>
                        <a:t>2</a:t>
                      </a:r>
                      <a:endParaRPr sz="1400" u="none" strike="noStrike" cap="none" dirty="0"/>
                    </a:p>
                  </a:txBody>
                  <a:tcPr marL="91450" marR="91450" marT="45725" marB="45725"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AE7F5"/>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fr-CA" sz="1400" u="none" strike="noStrike" cap="none" dirty="0"/>
                        <a:t>3,2</a:t>
                      </a:r>
                      <a:endParaRPr sz="1400" u="none" strike="noStrike" cap="none" dirty="0"/>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AE7F5"/>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fr-CA" sz="1400" u="none" strike="noStrike" cap="none" dirty="0"/>
                        <a:t>0</a:t>
                      </a:r>
                      <a:endParaRPr sz="1400" u="none" strike="noStrike" cap="none" dirty="0"/>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AE7F5"/>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fr-CA" sz="1400" u="none" strike="noStrike" cap="none" dirty="0"/>
                        <a:t>92</a:t>
                      </a:r>
                      <a:endParaRPr sz="1400" u="none" strike="noStrike" cap="none" dirty="0"/>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AE7F5"/>
                    </a:solidFill>
                  </a:tcPr>
                </a:tc>
                <a:tc>
                  <a:txBody>
                    <a:bodyPr/>
                    <a:lstStyle/>
                    <a:p>
                      <a:pPr algn="ctr"/>
                      <a:r>
                        <a:rPr lang="fr-CA" sz="1400" u="none" strike="noStrike" cap="none" dirty="0"/>
                        <a:t>96</a:t>
                      </a:r>
                      <a:endParaRPr lang="fr-FR" dirty="0"/>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AE7F5"/>
                    </a:solidFill>
                  </a:tcPr>
                </a:tc>
                <a:tc>
                  <a:txBody>
                    <a:bodyPr/>
                    <a:lstStyle/>
                    <a:p>
                      <a:pPr algn="ctr"/>
                      <a:r>
                        <a:rPr lang="fr-CA" sz="1400" u="none" strike="noStrike" cap="none" dirty="0"/>
                        <a:t>-</a:t>
                      </a:r>
                      <a:endParaRPr lang="fr-FR" dirty="0"/>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AE7F5"/>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fr-CA" sz="1400" u="none" strike="noStrike" cap="none" dirty="0"/>
                        <a:t>146/82</a:t>
                      </a:r>
                      <a:endParaRPr sz="1400" u="none" strike="noStrike" cap="none" dirty="0"/>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AE7F5"/>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fr-CA" sz="1400" u="none" strike="noStrike" cap="none" dirty="0"/>
                        <a:t>14/20</a:t>
                      </a:r>
                      <a:endParaRPr sz="1400" u="none" strike="noStrike" cap="none" dirty="0"/>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AE7F5"/>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fr-CA" sz="1400" u="none" strike="noStrike" cap="none" dirty="0"/>
                        <a:t>RAS</a:t>
                      </a:r>
                      <a:endParaRPr sz="1400" u="none" strike="noStrike" cap="none" dirty="0"/>
                    </a:p>
                  </a:txBody>
                  <a:tcPr marL="91450" marR="91450" marT="45725" marB="45725"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AE7F5"/>
                    </a:solidFill>
                  </a:tcPr>
                </a:tc>
                <a:extLst>
                  <a:ext uri="{0D108BD9-81ED-4DB2-BD59-A6C34878D82A}">
                    <a16:rowId xmlns:a16="http://schemas.microsoft.com/office/drawing/2014/main" val="10003"/>
                  </a:ext>
                </a:extLst>
              </a:tr>
              <a:tr h="298500">
                <a:tc>
                  <a:txBody>
                    <a:bodyPr/>
                    <a:lstStyle/>
                    <a:p>
                      <a:pPr marL="0" marR="0" lvl="0" indent="0" algn="ctr" rtl="0">
                        <a:lnSpc>
                          <a:spcPct val="100000"/>
                        </a:lnSpc>
                        <a:spcBef>
                          <a:spcPts val="0"/>
                        </a:spcBef>
                        <a:spcAft>
                          <a:spcPts val="0"/>
                        </a:spcAft>
                        <a:buClr>
                          <a:srgbClr val="000000"/>
                        </a:buClr>
                        <a:buSzPts val="1400"/>
                        <a:buFont typeface="Arial"/>
                        <a:buNone/>
                      </a:pPr>
                      <a:r>
                        <a:rPr lang="fr-CA" sz="1400" u="none" strike="noStrike" cap="none" dirty="0"/>
                        <a:t>3</a:t>
                      </a:r>
                      <a:endParaRPr sz="1400" u="none" strike="noStrike" cap="none" dirty="0"/>
                    </a:p>
                  </a:txBody>
                  <a:tcPr marL="91450" marR="91450" marT="45725" marB="45725"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AE7F5"/>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fr-CA" sz="1400" u="none" strike="noStrike" cap="none" dirty="0"/>
                        <a:t>3,2</a:t>
                      </a:r>
                      <a:endParaRPr sz="1400" u="none" strike="noStrike" cap="none" dirty="0"/>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AE7F5"/>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fr-CA" sz="1400" u="none" strike="noStrike" cap="none" dirty="0"/>
                        <a:t>3,5</a:t>
                      </a:r>
                      <a:endParaRPr sz="1400" u="none" strike="noStrike" cap="none" dirty="0"/>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AE7F5"/>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fr-CA" sz="1400" u="none" strike="noStrike" cap="none" dirty="0"/>
                        <a:t>115</a:t>
                      </a:r>
                      <a:endParaRPr sz="1400" u="none" strike="noStrike" cap="none" dirty="0"/>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AE7F5"/>
                    </a:solidFill>
                  </a:tcPr>
                </a:tc>
                <a:tc>
                  <a:txBody>
                    <a:bodyPr/>
                    <a:lstStyle/>
                    <a:p>
                      <a:pPr algn="ctr"/>
                      <a:r>
                        <a:rPr lang="fr-CA" sz="1400" u="none" strike="noStrike" cap="none" dirty="0"/>
                        <a:t>118</a:t>
                      </a:r>
                      <a:endParaRPr lang="fr-FR" dirty="0"/>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AE7F5"/>
                    </a:solidFill>
                  </a:tcPr>
                </a:tc>
                <a:tc>
                  <a:txBody>
                    <a:bodyPr/>
                    <a:lstStyle/>
                    <a:p>
                      <a:pPr algn="ctr"/>
                      <a:r>
                        <a:rPr lang="fr-FR" dirty="0"/>
                        <a:t>-</a:t>
                      </a: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AE7F5"/>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fr-CA" sz="1400" u="none" strike="noStrike" cap="none" dirty="0"/>
                        <a:t>156/80</a:t>
                      </a:r>
                      <a:endParaRPr sz="1400" u="none" strike="noStrike" cap="none" dirty="0"/>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AE7F5"/>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fr-CA" sz="1400" u="none" strike="noStrike" cap="none" dirty="0"/>
                        <a:t>15/20</a:t>
                      </a:r>
                      <a:endParaRPr sz="1400" u="none" strike="noStrike" cap="none" dirty="0"/>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AE7F5"/>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fr-CA" sz="1400" u="none" strike="noStrike" cap="none" dirty="0"/>
                        <a:t>Dlrs mollet D (3/10)</a:t>
                      </a:r>
                      <a:endParaRPr sz="1400" u="none" strike="noStrike" cap="none" dirty="0"/>
                    </a:p>
                  </a:txBody>
                  <a:tcPr marL="91450" marR="91450" marT="45725" marB="45725"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AE7F5"/>
                    </a:solidFill>
                  </a:tcPr>
                </a:tc>
                <a:extLst>
                  <a:ext uri="{0D108BD9-81ED-4DB2-BD59-A6C34878D82A}">
                    <a16:rowId xmlns:a16="http://schemas.microsoft.com/office/drawing/2014/main" val="10004"/>
                  </a:ext>
                </a:extLst>
              </a:tr>
              <a:tr h="298500">
                <a:tc>
                  <a:txBody>
                    <a:bodyPr/>
                    <a:lstStyle/>
                    <a:p>
                      <a:pPr marL="0" marR="0" lvl="0" indent="0" algn="ctr" rtl="0">
                        <a:lnSpc>
                          <a:spcPct val="100000"/>
                        </a:lnSpc>
                        <a:spcBef>
                          <a:spcPts val="0"/>
                        </a:spcBef>
                        <a:spcAft>
                          <a:spcPts val="0"/>
                        </a:spcAft>
                        <a:buClr>
                          <a:srgbClr val="000000"/>
                        </a:buClr>
                        <a:buSzPts val="1400"/>
                        <a:buFont typeface="Arial"/>
                        <a:buNone/>
                      </a:pPr>
                      <a:r>
                        <a:rPr lang="fr-CA" sz="1400" u="none" strike="noStrike" cap="none" dirty="0"/>
                        <a:t>4</a:t>
                      </a:r>
                      <a:endParaRPr sz="1400" u="none" strike="noStrike" cap="none" dirty="0"/>
                    </a:p>
                  </a:txBody>
                  <a:tcPr marL="91450" marR="91450" marT="45725" marB="45725"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AE7F5"/>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fr-CA" sz="1400" u="none" strike="noStrike" cap="none" dirty="0"/>
                        <a:t>3,2</a:t>
                      </a:r>
                      <a:endParaRPr sz="1400" u="none" strike="noStrike" cap="none" dirty="0"/>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AE7F5"/>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fr-CA" sz="1400" u="none" strike="noStrike" cap="none" dirty="0"/>
                        <a:t>7,0</a:t>
                      </a:r>
                      <a:endParaRPr sz="1400" u="none" strike="noStrike" cap="none" dirty="0"/>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AE7F5"/>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fr-CA" sz="1400" u="none" strike="noStrike" cap="none" dirty="0"/>
                        <a:t>128</a:t>
                      </a:r>
                      <a:endParaRPr sz="1400" u="none" strike="noStrike" cap="none" dirty="0"/>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AE7F5"/>
                    </a:solidFill>
                  </a:tcPr>
                </a:tc>
                <a:tc>
                  <a:txBody>
                    <a:bodyPr/>
                    <a:lstStyle/>
                    <a:p>
                      <a:pPr algn="ctr"/>
                      <a:r>
                        <a:rPr lang="fr-FR" dirty="0"/>
                        <a:t>-</a:t>
                      </a: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AE7F5"/>
                    </a:solidFill>
                  </a:tcPr>
                </a:tc>
                <a:tc>
                  <a:txBody>
                    <a:bodyPr/>
                    <a:lstStyle/>
                    <a:p>
                      <a:pPr algn="ctr"/>
                      <a:r>
                        <a:rPr lang="fr-FR" dirty="0"/>
                        <a:t>-</a:t>
                      </a: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AE7F5"/>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fr-CA" sz="1400" u="none" strike="noStrike" cap="none" dirty="0"/>
                        <a:t>162/80</a:t>
                      </a:r>
                      <a:endParaRPr sz="1400" u="none" strike="noStrike" cap="none" dirty="0"/>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AE7F5"/>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fr-CA" sz="1400" u="none" strike="noStrike" cap="none" dirty="0"/>
                        <a:t>16/20</a:t>
                      </a:r>
                      <a:endParaRPr sz="1400" u="none" strike="noStrike" cap="none" dirty="0"/>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AE7F5"/>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r>
                        <a:rPr lang="fr-CA" sz="1400" u="none" strike="noStrike" cap="none" dirty="0"/>
                        <a:t>Dlrs mollet D (7/10)</a:t>
                      </a:r>
                    </a:p>
                  </a:txBody>
                  <a:tcPr marL="91450" marR="91450" marT="45725" marB="45725"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AE7F5"/>
                    </a:solidFill>
                  </a:tcPr>
                </a:tc>
                <a:extLst>
                  <a:ext uri="{0D108BD9-81ED-4DB2-BD59-A6C34878D82A}">
                    <a16:rowId xmlns:a16="http://schemas.microsoft.com/office/drawing/2014/main" val="621697674"/>
                  </a:ext>
                </a:extLst>
              </a:tr>
              <a:tr h="298500">
                <a:tc rowSpan="2" gridSpan="3">
                  <a:txBody>
                    <a:bodyPr/>
                    <a:lstStyle/>
                    <a:p>
                      <a:pPr marL="0" marR="0" lvl="0" indent="0" algn="ctr" rtl="0">
                        <a:lnSpc>
                          <a:spcPct val="100000"/>
                        </a:lnSpc>
                        <a:spcBef>
                          <a:spcPts val="0"/>
                        </a:spcBef>
                        <a:spcAft>
                          <a:spcPts val="0"/>
                        </a:spcAft>
                        <a:buClr>
                          <a:srgbClr val="000000"/>
                        </a:buClr>
                        <a:buSzPts val="1400"/>
                        <a:buFont typeface="Arial"/>
                        <a:buNone/>
                      </a:pPr>
                      <a:r>
                        <a:rPr lang="fr-CA" sz="1400" b="1" u="none" strike="noStrike" cap="none" dirty="0">
                          <a:solidFill>
                            <a:schemeClr val="lt1"/>
                          </a:solidFill>
                        </a:rPr>
                        <a:t>Retour au calme</a:t>
                      </a:r>
                      <a:endParaRPr sz="1400" u="none" strike="noStrike" cap="none" dirty="0"/>
                    </a:p>
                  </a:txBody>
                  <a:tcPr marL="91450" marR="91450" marT="45725" marB="45725"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D266D"/>
                    </a:solidFill>
                  </a:tcPr>
                </a:tc>
                <a:tc rowSpan="2" hMerge="1">
                  <a:txBody>
                    <a:bodyPr/>
                    <a:lstStyle/>
                    <a:p>
                      <a:endParaRPr lang="fr-FR"/>
                    </a:p>
                  </a:txBody>
                  <a:tcPr/>
                </a:tc>
                <a:tc rowSpan="2" hMerge="1">
                  <a:txBody>
                    <a:bodyPr/>
                    <a:lstStyle/>
                    <a:p>
                      <a:endParaRPr lang="fr-FR"/>
                    </a:p>
                  </a:txBody>
                  <a:tcPr/>
                </a:tc>
                <a:tc gridSpan="3">
                  <a:txBody>
                    <a:bodyPr/>
                    <a:lstStyle/>
                    <a:p>
                      <a:pPr marL="0" marR="0" lvl="0" indent="0" algn="ctr" rtl="0">
                        <a:lnSpc>
                          <a:spcPct val="100000"/>
                        </a:lnSpc>
                        <a:spcBef>
                          <a:spcPts val="0"/>
                        </a:spcBef>
                        <a:spcAft>
                          <a:spcPts val="0"/>
                        </a:spcAft>
                        <a:buClr>
                          <a:srgbClr val="000000"/>
                        </a:buClr>
                        <a:buSzPts val="1400"/>
                        <a:buFont typeface="Arial"/>
                        <a:buNone/>
                      </a:pPr>
                      <a:r>
                        <a:rPr lang="fr-CA" sz="1400" b="1" u="none" strike="noStrike" cap="none" dirty="0">
                          <a:solidFill>
                            <a:schemeClr val="lt1"/>
                          </a:solidFill>
                        </a:rPr>
                        <a:t>FC (BPM)</a:t>
                      </a:r>
                      <a:endParaRPr sz="1400" u="none" strike="noStrike" cap="none" dirty="0"/>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D266D"/>
                    </a:solidFill>
                  </a:tcPr>
                </a:tc>
                <a:tc hMerge="1">
                  <a:txBody>
                    <a:bodyPr/>
                    <a:lstStyle/>
                    <a:p>
                      <a:endParaRPr lang="fr-FR"/>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lang="fr-FR"/>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rowSpan="2">
                  <a:txBody>
                    <a:bodyPr/>
                    <a:lstStyle/>
                    <a:p>
                      <a:pPr marL="0" marR="0" lvl="0" indent="0" algn="ctr" rtl="0">
                        <a:lnSpc>
                          <a:spcPct val="100000"/>
                        </a:lnSpc>
                        <a:spcBef>
                          <a:spcPts val="0"/>
                        </a:spcBef>
                        <a:spcAft>
                          <a:spcPts val="0"/>
                        </a:spcAft>
                        <a:buClr>
                          <a:srgbClr val="000000"/>
                        </a:buClr>
                        <a:buSzPts val="1400"/>
                        <a:buFont typeface="Arial"/>
                        <a:buNone/>
                      </a:pPr>
                      <a:r>
                        <a:rPr lang="fr-CA" sz="1400" b="1" u="none" strike="noStrike" cap="none" dirty="0">
                          <a:solidFill>
                            <a:schemeClr val="lt1"/>
                          </a:solidFill>
                        </a:rPr>
                        <a:t>TA</a:t>
                      </a:r>
                      <a:endParaRPr sz="1400" u="none" strike="noStrike" cap="none" dirty="0"/>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D266D"/>
                    </a:solidFill>
                  </a:tcPr>
                </a:tc>
                <a:tc rowSpan="2">
                  <a:txBody>
                    <a:bodyPr/>
                    <a:lstStyle/>
                    <a:p>
                      <a:pPr marL="0" marR="0" lvl="0" indent="0" algn="ctr" rtl="0">
                        <a:lnSpc>
                          <a:spcPct val="100000"/>
                        </a:lnSpc>
                        <a:spcBef>
                          <a:spcPts val="0"/>
                        </a:spcBef>
                        <a:spcAft>
                          <a:spcPts val="0"/>
                        </a:spcAft>
                        <a:buClr>
                          <a:srgbClr val="000000"/>
                        </a:buClr>
                        <a:buSzPts val="1400"/>
                        <a:buFont typeface="Arial"/>
                        <a:buNone/>
                      </a:pPr>
                      <a:r>
                        <a:rPr lang="fr-CA" sz="1400" b="1" u="none" strike="noStrike" cap="none" dirty="0">
                          <a:solidFill>
                            <a:schemeClr val="lt1"/>
                          </a:solidFill>
                        </a:rPr>
                        <a:t>EPE</a:t>
                      </a:r>
                      <a:endParaRPr sz="1400" u="none" strike="noStrike" cap="none" dirty="0"/>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D266D"/>
                    </a:solidFill>
                  </a:tcPr>
                </a:tc>
                <a:tc rowSpan="2">
                  <a:txBody>
                    <a:bodyPr/>
                    <a:lstStyle/>
                    <a:p>
                      <a:pPr marL="0" marR="0" lvl="0" indent="0" algn="ctr" rtl="0">
                        <a:lnSpc>
                          <a:spcPct val="100000"/>
                        </a:lnSpc>
                        <a:spcBef>
                          <a:spcPts val="0"/>
                        </a:spcBef>
                        <a:spcAft>
                          <a:spcPts val="0"/>
                        </a:spcAft>
                        <a:buClr>
                          <a:srgbClr val="000000"/>
                        </a:buClr>
                        <a:buSzPts val="1400"/>
                        <a:buFont typeface="Arial"/>
                        <a:buNone/>
                      </a:pPr>
                      <a:r>
                        <a:rPr lang="fr-CA" sz="1400" b="1" u="none" strike="noStrike" cap="none">
                          <a:solidFill>
                            <a:schemeClr val="lt1"/>
                          </a:solidFill>
                        </a:rPr>
                        <a:t>Signes</a:t>
                      </a:r>
                      <a:endParaRPr sz="1400" u="none" strike="noStrike" cap="none"/>
                    </a:p>
                  </a:txBody>
                  <a:tcPr marL="91450" marR="91450" marT="45725" marB="45725"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D266D"/>
                    </a:solidFill>
                  </a:tcPr>
                </a:tc>
                <a:extLst>
                  <a:ext uri="{0D108BD9-81ED-4DB2-BD59-A6C34878D82A}">
                    <a16:rowId xmlns:a16="http://schemas.microsoft.com/office/drawing/2014/main" val="10005"/>
                  </a:ext>
                </a:extLst>
              </a:tr>
              <a:tr h="177800">
                <a:tc gridSpan="3" vMerge="1">
                  <a:txBody>
                    <a:bodyPr/>
                    <a:lstStyle/>
                    <a:p>
                      <a:endParaRPr lang="fr-FR"/>
                    </a:p>
                  </a:txBody>
                  <a:tcPr/>
                </a:tc>
                <a:tc hMerge="1" vMerge="1">
                  <a:txBody>
                    <a:bodyPr/>
                    <a:lstStyle/>
                    <a:p>
                      <a:endParaRPr lang="fr-FR"/>
                    </a:p>
                  </a:txBody>
                  <a:tcPr/>
                </a:tc>
                <a:tc hMerge="1" vMerge="1">
                  <a:txBody>
                    <a:bodyPr/>
                    <a:lstStyle/>
                    <a:p>
                      <a:endParaRPr lang="fr-FR"/>
                    </a:p>
                  </a:txBody>
                  <a:tcPr/>
                </a:tc>
                <a:tc>
                  <a:txBody>
                    <a:bodyPr/>
                    <a:lstStyle/>
                    <a:p>
                      <a:pPr marL="0" marR="0" lvl="0" indent="0" algn="ctr" rtl="0">
                        <a:lnSpc>
                          <a:spcPct val="100000"/>
                        </a:lnSpc>
                        <a:spcBef>
                          <a:spcPts val="0"/>
                        </a:spcBef>
                        <a:spcAft>
                          <a:spcPts val="0"/>
                        </a:spcAft>
                        <a:buClr>
                          <a:srgbClr val="000000"/>
                        </a:buClr>
                        <a:buSzPts val="1400"/>
                        <a:buFont typeface="Arial"/>
                        <a:buNone/>
                      </a:pPr>
                      <a:r>
                        <a:rPr lang="fr-CA" sz="1400" b="1" u="none" strike="noStrike" cap="none" dirty="0">
                          <a:solidFill>
                            <a:schemeClr val="lt1"/>
                          </a:solidFill>
                        </a:rPr>
                        <a:t>1 min</a:t>
                      </a:r>
                      <a:endParaRPr sz="1400" u="none" strike="noStrike" cap="none" dirty="0"/>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D266D"/>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fr-CA" sz="1400" b="1" u="none" strike="noStrike" cap="none" dirty="0">
                          <a:solidFill>
                            <a:schemeClr val="lt1"/>
                          </a:solidFill>
                        </a:rPr>
                        <a:t>2 min</a:t>
                      </a:r>
                      <a:endParaRPr sz="1800" b="1" u="none" strike="noStrike" cap="none" dirty="0"/>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D266D"/>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fr-CA" sz="1400" b="1" u="none" strike="noStrike" cap="none" dirty="0">
                          <a:solidFill>
                            <a:schemeClr val="lt1"/>
                          </a:solidFill>
                        </a:rPr>
                        <a:t>5 min</a:t>
                      </a:r>
                      <a:endParaRPr sz="1800" u="none" strike="noStrike" cap="none" dirty="0"/>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D266D"/>
                    </a:solidFill>
                  </a:tcPr>
                </a:tc>
                <a:tc vMerge="1">
                  <a:txBody>
                    <a:bodyPr/>
                    <a:lstStyle/>
                    <a:p>
                      <a:endParaRPr lang="fr-FR"/>
                    </a:p>
                  </a:txBody>
                  <a:tcPr/>
                </a:tc>
                <a:tc vMerge="1">
                  <a:txBody>
                    <a:bodyPr/>
                    <a:lstStyle/>
                    <a:p>
                      <a:endParaRPr lang="fr-FR"/>
                    </a:p>
                  </a:txBody>
                  <a:tcPr/>
                </a:tc>
                <a:tc vMerge="1">
                  <a:txBody>
                    <a:bodyPr/>
                    <a:lstStyle/>
                    <a:p>
                      <a:endParaRPr lang="fr-FR"/>
                    </a:p>
                  </a:txBody>
                  <a:tcPr/>
                </a:tc>
                <a:extLst>
                  <a:ext uri="{0D108BD9-81ED-4DB2-BD59-A6C34878D82A}">
                    <a16:rowId xmlns:a16="http://schemas.microsoft.com/office/drawing/2014/main" val="10006"/>
                  </a:ext>
                </a:extLst>
              </a:tr>
              <a:tr h="298500">
                <a:tc gridSpan="3">
                  <a:txBody>
                    <a:bodyPr/>
                    <a:lstStyle/>
                    <a:p>
                      <a:pPr marL="0" marR="0" lvl="0" indent="0" algn="ctr" rtl="0">
                        <a:lnSpc>
                          <a:spcPct val="100000"/>
                        </a:lnSpc>
                        <a:spcBef>
                          <a:spcPts val="0"/>
                        </a:spcBef>
                        <a:spcAft>
                          <a:spcPts val="0"/>
                        </a:spcAft>
                        <a:buClr>
                          <a:srgbClr val="000000"/>
                        </a:buClr>
                        <a:buSzPts val="1400"/>
                        <a:buFont typeface="Arial"/>
                        <a:buNone/>
                      </a:pPr>
                      <a:r>
                        <a:rPr lang="fr-CA" sz="1400" u="none" strike="noStrike" cap="none" dirty="0"/>
                        <a:t>Actif</a:t>
                      </a:r>
                      <a:endParaRPr sz="1400" u="none" strike="noStrike" cap="none" dirty="0"/>
                    </a:p>
                  </a:txBody>
                  <a:tcPr marL="91450" marR="91450" marT="45725" marB="45725"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AE7F5"/>
                    </a:solidFill>
                  </a:tcPr>
                </a:tc>
                <a:tc hMerge="1">
                  <a:txBody>
                    <a:bodyPr/>
                    <a:lstStyle/>
                    <a:p>
                      <a:endParaRPr lang="fr-FR"/>
                    </a:p>
                  </a:txBody>
                  <a:tcPr/>
                </a:tc>
                <a:tc hMerge="1">
                  <a:txBody>
                    <a:bodyPr/>
                    <a:lstStyle/>
                    <a:p>
                      <a:endParaRPr lang="fr-FR"/>
                    </a:p>
                  </a:txBody>
                  <a:tcPr/>
                </a:tc>
                <a:tc>
                  <a:txBody>
                    <a:bodyPr/>
                    <a:lstStyle/>
                    <a:p>
                      <a:pPr marL="0" marR="0" lvl="0" indent="0" algn="ctr" rtl="0">
                        <a:lnSpc>
                          <a:spcPct val="100000"/>
                        </a:lnSpc>
                        <a:spcBef>
                          <a:spcPts val="0"/>
                        </a:spcBef>
                        <a:spcAft>
                          <a:spcPts val="0"/>
                        </a:spcAft>
                        <a:buClr>
                          <a:srgbClr val="000000"/>
                        </a:buClr>
                        <a:buSzPts val="1400"/>
                        <a:buFont typeface="Arial"/>
                        <a:buNone/>
                      </a:pPr>
                      <a:r>
                        <a:rPr lang="fr-CA" sz="1400" u="none" strike="noStrike" cap="none" dirty="0"/>
                        <a:t>115</a:t>
                      </a:r>
                      <a:endParaRPr sz="1400" u="none" strike="noStrike" cap="none" dirty="0"/>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AE7F5"/>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fr-CA" sz="1400" u="none" strike="noStrike" cap="none" dirty="0"/>
                        <a:t>104</a:t>
                      </a:r>
                      <a:endParaRPr sz="1400" u="none" strike="noStrike" cap="none" dirty="0"/>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AE7F5"/>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fr-CA" sz="1400" u="none" strike="noStrike" cap="none" dirty="0"/>
                        <a:t>76</a:t>
                      </a:r>
                      <a:endParaRPr sz="1400" u="none" strike="noStrike" cap="none" dirty="0"/>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AE7F5"/>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fr-CA" sz="1400" u="none" strike="noStrike" cap="none" dirty="0"/>
                        <a:t>132/82</a:t>
                      </a:r>
                      <a:endParaRPr sz="1400" u="none" strike="noStrike" cap="none" dirty="0"/>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AE7F5"/>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fr-CA" sz="1400" u="none" strike="noStrike" cap="none" dirty="0"/>
                        <a:t>9/20</a:t>
                      </a:r>
                      <a:endParaRPr sz="1400" u="none" strike="noStrike" cap="none" dirty="0"/>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AE7F5"/>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fr-CA" sz="1400" u="none" strike="noStrike" cap="none" dirty="0"/>
                        <a:t>Dlrs mollet D disparues</a:t>
                      </a:r>
                      <a:endParaRPr sz="1400" u="none" strike="noStrike" cap="none" dirty="0"/>
                    </a:p>
                  </a:txBody>
                  <a:tcPr marL="91450" marR="91450" marT="45725" marB="45725"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AE7F5"/>
                    </a:solidFill>
                  </a:tcPr>
                </a:tc>
                <a:extLst>
                  <a:ext uri="{0D108BD9-81ED-4DB2-BD59-A6C34878D82A}">
                    <a16:rowId xmlns:a16="http://schemas.microsoft.com/office/drawing/2014/main" val="10007"/>
                  </a:ext>
                </a:extLst>
              </a:tr>
              <a:tr h="298500">
                <a:tc gridSpan="9">
                  <a:txBody>
                    <a:bodyPr/>
                    <a:lstStyle/>
                    <a:p>
                      <a:pPr marL="0" marR="0" lvl="0" indent="0" algn="ctr" rtl="0">
                        <a:lnSpc>
                          <a:spcPct val="100000"/>
                        </a:lnSpc>
                        <a:spcBef>
                          <a:spcPts val="0"/>
                        </a:spcBef>
                        <a:spcAft>
                          <a:spcPts val="0"/>
                        </a:spcAft>
                        <a:buClr>
                          <a:srgbClr val="000000"/>
                        </a:buClr>
                        <a:buSzPts val="1400"/>
                        <a:buFont typeface="Arial"/>
                        <a:buNone/>
                      </a:pPr>
                      <a:r>
                        <a:rPr lang="fr-CA" sz="1400" b="1" u="none" strike="noStrike" cap="none" dirty="0">
                          <a:solidFill>
                            <a:schemeClr val="lt1"/>
                          </a:solidFill>
                        </a:rPr>
                        <a:t>Raison d’arrêt du test</a:t>
                      </a:r>
                      <a:endParaRPr sz="1400" u="none" strike="noStrike" cap="none" dirty="0"/>
                    </a:p>
                  </a:txBody>
                  <a:tcPr marL="91450" marR="91450" marT="45725" marB="45725"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D266D"/>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lnT w="12700" cap="flat" cmpd="sng" algn="ctr">
                      <a:solidFill>
                        <a:schemeClr val="bg1"/>
                      </a:solidFill>
                      <a:prstDash val="solid"/>
                      <a:round/>
                      <a:headEnd type="none" w="med" len="med"/>
                      <a:tailEnd type="none" w="med" len="med"/>
                    </a:lnT>
                  </a:tcPr>
                </a:tc>
                <a:tc hMerge="1">
                  <a:txBody>
                    <a:bodyPr/>
                    <a:lstStyle/>
                    <a:p>
                      <a:endParaRPr lang="fr-FR"/>
                    </a:p>
                  </a:txBody>
                  <a:tcPr>
                    <a:lnT w="12700" cap="flat" cmpd="sng" algn="ctr">
                      <a:solidFill>
                        <a:schemeClr val="bg1"/>
                      </a:solidFill>
                      <a:prstDash val="solid"/>
                      <a:round/>
                      <a:headEnd type="none" w="med" len="med"/>
                      <a:tailEnd type="none" w="med" len="med"/>
                    </a:lnT>
                  </a:tcPr>
                </a:tc>
                <a:tc hMerge="1">
                  <a:txBody>
                    <a:bodyPr/>
                    <a:lstStyle/>
                    <a:p>
                      <a:endParaRPr lang="fr-FR"/>
                    </a:p>
                  </a:txBody>
                  <a:tcPr>
                    <a:lnT w="12700" cap="flat" cmpd="sng" algn="ctr">
                      <a:solidFill>
                        <a:schemeClr val="bg1"/>
                      </a:solidFill>
                      <a:prstDash val="solid"/>
                      <a:round/>
                      <a:headEnd type="none" w="med" len="med"/>
                      <a:tailEnd type="none" w="med" len="med"/>
                    </a:lnT>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8"/>
                  </a:ext>
                </a:extLst>
              </a:tr>
              <a:tr h="298500">
                <a:tc gridSpan="9">
                  <a:txBody>
                    <a:bodyPr/>
                    <a:lstStyle/>
                    <a:p>
                      <a:pPr marL="0" marR="0" lvl="0" indent="0" algn="l" rtl="0">
                        <a:lnSpc>
                          <a:spcPct val="100000"/>
                        </a:lnSpc>
                        <a:spcBef>
                          <a:spcPts val="0"/>
                        </a:spcBef>
                        <a:spcAft>
                          <a:spcPts val="0"/>
                        </a:spcAft>
                        <a:buClr>
                          <a:schemeClr val="dk1"/>
                        </a:buClr>
                        <a:buSzPts val="1400"/>
                        <a:buFont typeface="Arial"/>
                        <a:buNone/>
                      </a:pPr>
                      <a:r>
                        <a:rPr lang="fr-CA" sz="1400" u="none" strike="noStrike" cap="none" dirty="0">
                          <a:solidFill>
                            <a:schemeClr val="dk1"/>
                          </a:solidFill>
                        </a:rPr>
                        <a:t>Au 4</a:t>
                      </a:r>
                      <a:r>
                        <a:rPr lang="fr-CA" sz="1400" u="none" strike="noStrike" cap="none" baseline="30000" dirty="0">
                          <a:solidFill>
                            <a:schemeClr val="dk1"/>
                          </a:solidFill>
                        </a:rPr>
                        <a:t>e</a:t>
                      </a:r>
                      <a:r>
                        <a:rPr lang="fr-CA" sz="1400" u="none" strike="noStrike" cap="none" dirty="0">
                          <a:solidFill>
                            <a:schemeClr val="dk1"/>
                          </a:solidFill>
                        </a:rPr>
                        <a:t> palier, le client souhaite arrêter le test en raison de dlrs au mollet D.</a:t>
                      </a:r>
                      <a:endParaRPr sz="1400" u="none" strike="noStrike" cap="none" dirty="0">
                        <a:solidFill>
                          <a:schemeClr val="dk1"/>
                        </a:solidFill>
                      </a:endParaRPr>
                    </a:p>
                  </a:txBody>
                  <a:tcPr marL="91450" marR="91450" marT="45725" marB="45725"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AE7F5"/>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9"/>
                  </a:ext>
                </a:extLst>
              </a:tr>
              <a:tr h="298500">
                <a:tc gridSpan="9">
                  <a:txBody>
                    <a:bodyPr/>
                    <a:lstStyle/>
                    <a:p>
                      <a:pPr marL="0" marR="0" lvl="0" indent="0" algn="ctr" rtl="0">
                        <a:lnSpc>
                          <a:spcPct val="100000"/>
                        </a:lnSpc>
                        <a:spcBef>
                          <a:spcPts val="0"/>
                        </a:spcBef>
                        <a:spcAft>
                          <a:spcPts val="0"/>
                        </a:spcAft>
                        <a:buClr>
                          <a:srgbClr val="000000"/>
                        </a:buClr>
                        <a:buSzPts val="1400"/>
                        <a:buFont typeface="Arial"/>
                        <a:buNone/>
                      </a:pPr>
                      <a:r>
                        <a:rPr lang="fr-CA" sz="1400" b="1" u="none" strike="noStrike" cap="none" dirty="0">
                          <a:solidFill>
                            <a:schemeClr val="lt1"/>
                          </a:solidFill>
                        </a:rPr>
                        <a:t>Interprétation du test / Notes</a:t>
                      </a:r>
                      <a:endParaRPr sz="1400" u="none" strike="noStrike" cap="none" dirty="0"/>
                    </a:p>
                  </a:txBody>
                  <a:tcPr marL="91450" marR="91450" marT="45725" marB="45725"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D266D"/>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10"/>
                  </a:ext>
                </a:extLst>
              </a:tr>
              <a:tr h="298500">
                <a:tc gridSpan="9">
                  <a:txBody>
                    <a:bodyPr/>
                    <a:lstStyle/>
                    <a:p>
                      <a:pPr marL="0" marR="0" lvl="0" indent="0" algn="l" rtl="0">
                        <a:lnSpc>
                          <a:spcPct val="100000"/>
                        </a:lnSpc>
                        <a:spcBef>
                          <a:spcPts val="0"/>
                        </a:spcBef>
                        <a:spcAft>
                          <a:spcPts val="0"/>
                        </a:spcAft>
                        <a:buClr>
                          <a:srgbClr val="000000"/>
                        </a:buClr>
                        <a:buSzPts val="1400"/>
                        <a:buFont typeface="Arial"/>
                        <a:buNone/>
                      </a:pPr>
                      <a:r>
                        <a:rPr lang="fr-CA" sz="1400" u="none" strike="noStrike" cap="none" dirty="0"/>
                        <a:t>Réponse hémodynamique N durant l’effort. Bonne récupération </a:t>
                      </a:r>
                      <a:r>
                        <a:rPr lang="fr-CA" sz="1400" u="none" strike="noStrike" cap="none" dirty="0" err="1"/>
                        <a:t>postexercice</a:t>
                      </a:r>
                      <a:r>
                        <a:rPr lang="fr-CA" sz="1400" u="none" strike="noStrike" cap="none" dirty="0"/>
                        <a:t>. </a:t>
                      </a:r>
                      <a:endParaRPr sz="1400" u="none" strike="noStrike" cap="none" dirty="0"/>
                    </a:p>
                  </a:txBody>
                  <a:tcPr marL="91450" marR="91450" marT="45725" marB="45725" anchor="ctr">
                    <a:lnT w="12700" cap="flat" cmpd="sng" algn="ctr">
                      <a:solidFill>
                        <a:schemeClr val="bg1"/>
                      </a:solidFill>
                      <a:prstDash val="solid"/>
                      <a:round/>
                      <a:headEnd type="none" w="med" len="med"/>
                      <a:tailEnd type="none" w="med" len="med"/>
                    </a:lnT>
                    <a:solidFill>
                      <a:srgbClr val="CAE7F5"/>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11"/>
                  </a:ext>
                </a:extLst>
              </a:tr>
            </a:tbl>
          </a:graphicData>
        </a:graphic>
      </p:graphicFrame>
      <p:sp>
        <p:nvSpPr>
          <p:cNvPr id="202" name="Google Shape;202;p18"/>
          <p:cNvSpPr txBox="1"/>
          <p:nvPr/>
        </p:nvSpPr>
        <p:spPr>
          <a:xfrm>
            <a:off x="163842" y="1022360"/>
            <a:ext cx="8520600"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D266D"/>
              </a:buClr>
              <a:buSzPts val="1800"/>
              <a:buFont typeface="Arial"/>
              <a:buNone/>
            </a:pPr>
            <a:r>
              <a:rPr lang="fr-CA" sz="1800" b="1" i="0" u="none" strike="noStrike" cap="none" dirty="0">
                <a:solidFill>
                  <a:srgbClr val="0D266D"/>
                </a:solidFill>
                <a:latin typeface="Arial"/>
                <a:ea typeface="Arial"/>
                <a:cs typeface="Arial"/>
                <a:sym typeface="Arial"/>
              </a:rPr>
              <a:t>Données recueillies lors de l’évaluation de la capacité cardiorespiratoire </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27"/>
          <p:cNvSpPr txBox="1">
            <a:spLocks noGrp="1"/>
          </p:cNvSpPr>
          <p:nvPr>
            <p:ph type="title"/>
          </p:nvPr>
        </p:nvSpPr>
        <p:spPr>
          <a:xfrm>
            <a:off x="1768774" y="363757"/>
            <a:ext cx="6746575" cy="60957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D60B41"/>
              </a:buClr>
              <a:buSzPts val="3000"/>
              <a:buFont typeface="Play"/>
              <a:buNone/>
            </a:pPr>
            <a:r>
              <a:rPr lang="fr-CA" dirty="0"/>
              <a:t>Douleurs au mollet lors du test à l’effort</a:t>
            </a:r>
            <a:endParaRPr dirty="0"/>
          </a:p>
        </p:txBody>
      </p:sp>
      <p:sp>
        <p:nvSpPr>
          <p:cNvPr id="317" name="Google Shape;317;p27"/>
          <p:cNvSpPr txBox="1">
            <a:spLocks noGrp="1"/>
          </p:cNvSpPr>
          <p:nvPr>
            <p:ph type="body" idx="2"/>
          </p:nvPr>
        </p:nvSpPr>
        <p:spPr>
          <a:prstGeom prst="rect">
            <a:avLst/>
          </a:prstGeom>
          <a:noFill/>
          <a:ln>
            <a:noFill/>
          </a:ln>
        </p:spPr>
        <p:txBody>
          <a:bodyPr spcFirstLastPara="1" wrap="square" lIns="91425" tIns="45700" rIns="91425" bIns="45700" anchor="t" anchorCtr="0">
            <a:noAutofit/>
          </a:bodyPr>
          <a:lstStyle/>
          <a:p>
            <a:pPr algn="r"/>
            <a:r>
              <a:rPr lang="fr-CA" dirty="0"/>
              <a:t>Maladie artérielle périphérique</a:t>
            </a:r>
          </a:p>
        </p:txBody>
      </p:sp>
      <p:pic>
        <p:nvPicPr>
          <p:cNvPr id="318" name="Google Shape;318;p27" descr="Cœur avec battements avec un remplissage uni"/>
          <p:cNvPicPr preferRelativeResize="0"/>
          <p:nvPr/>
        </p:nvPicPr>
        <p:blipFill rotWithShape="1">
          <a:blip r:embed="rId3">
            <a:alphaModFix/>
          </a:blip>
          <a:srcRect/>
          <a:stretch/>
        </p:blipFill>
        <p:spPr>
          <a:xfrm>
            <a:off x="466186" y="17251"/>
            <a:ext cx="1302589" cy="1302589"/>
          </a:xfrm>
          <a:prstGeom prst="rect">
            <a:avLst/>
          </a:prstGeom>
          <a:noFill/>
          <a:ln>
            <a:noFill/>
          </a:ln>
        </p:spPr>
      </p:pic>
      <p:sp>
        <p:nvSpPr>
          <p:cNvPr id="319" name="Google Shape;319;p27"/>
          <p:cNvSpPr txBox="1"/>
          <p:nvPr/>
        </p:nvSpPr>
        <p:spPr>
          <a:xfrm>
            <a:off x="4040659" y="1587786"/>
            <a:ext cx="5103341" cy="144650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CA" sz="2400" b="1" i="0" u="none" strike="noStrike" dirty="0">
                <a:solidFill>
                  <a:srgbClr val="0D266D"/>
                </a:solidFill>
                <a:latin typeface="Arial" panose="020B0604020202020204" pitchFamily="34" charset="0"/>
                <a:ea typeface="Arial"/>
                <a:cs typeface="Arial" panose="020B0604020202020204" pitchFamily="34" charset="0"/>
                <a:sym typeface="Arial"/>
              </a:rPr>
              <a:t>Écoute</a:t>
            </a:r>
            <a:r>
              <a:rPr lang="fr-CA" sz="2400" b="1" dirty="0">
                <a:solidFill>
                  <a:srgbClr val="0D266D"/>
                </a:solidFill>
                <a:latin typeface="Arial" panose="020B0604020202020204" pitchFamily="34" charset="0"/>
                <a:ea typeface="Arial"/>
                <a:cs typeface="Arial" panose="020B0604020202020204" pitchFamily="34" charset="0"/>
                <a:sym typeface="Arial"/>
              </a:rPr>
              <a:t>z</a:t>
            </a:r>
            <a:r>
              <a:rPr lang="fr-CA" sz="2400" b="1" i="0" u="none" strike="noStrike" dirty="0">
                <a:solidFill>
                  <a:srgbClr val="0D266D"/>
                </a:solidFill>
                <a:latin typeface="Arial" panose="020B0604020202020204" pitchFamily="34" charset="0"/>
                <a:ea typeface="Arial"/>
                <a:cs typeface="Arial" panose="020B0604020202020204" pitchFamily="34" charset="0"/>
                <a:sym typeface="Arial"/>
              </a:rPr>
              <a:t> l’audio et répondre à la question suivante.</a:t>
            </a:r>
            <a:endParaRPr sz="2400" b="1" dirty="0">
              <a:solidFill>
                <a:srgbClr val="0D266D"/>
              </a:solidFill>
              <a:latin typeface="Arial" panose="020B0604020202020204" pitchFamily="34" charset="0"/>
              <a:ea typeface="Arial"/>
              <a:cs typeface="Arial" panose="020B0604020202020204" pitchFamily="34" charset="0"/>
              <a:sym typeface="Arial"/>
            </a:endParaRPr>
          </a:p>
          <a:p>
            <a:pPr marL="0" marR="0" lvl="0" indent="0" algn="l" rtl="0">
              <a:spcBef>
                <a:spcPts val="1200"/>
              </a:spcBef>
              <a:spcAft>
                <a:spcPts val="0"/>
              </a:spcAft>
              <a:buNone/>
            </a:pPr>
            <a:endParaRPr lang="fr-CA" sz="3000" b="1" i="0" u="none" strike="noStrike" dirty="0">
              <a:solidFill>
                <a:srgbClr val="0D266D"/>
              </a:solidFill>
              <a:latin typeface="Arial" panose="020B0604020202020204" pitchFamily="34" charset="0"/>
              <a:ea typeface="Arial"/>
              <a:cs typeface="Arial" panose="020B0604020202020204" pitchFamily="34" charset="0"/>
              <a:sym typeface="Arial"/>
            </a:endParaRPr>
          </a:p>
        </p:txBody>
      </p:sp>
      <p:pic>
        <p:nvPicPr>
          <p:cNvPr id="3" name="Graphique 2" descr="Volume avec un remplissage uni">
            <a:hlinkClick r:id="rId4"/>
            <a:extLst>
              <a:ext uri="{FF2B5EF4-FFF2-40B4-BE49-F238E27FC236}">
                <a16:creationId xmlns:a16="http://schemas.microsoft.com/office/drawing/2014/main" id="{009F44AF-C389-414C-AF04-68F5B279298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893205" y="2979792"/>
            <a:ext cx="509836" cy="509836"/>
          </a:xfrm>
          <a:prstGeom prst="rect">
            <a:avLst/>
          </a:prstGeom>
        </p:spPr>
      </p:pic>
      <p:pic>
        <p:nvPicPr>
          <p:cNvPr id="2" name="Image 1">
            <a:extLst>
              <a:ext uri="{FF2B5EF4-FFF2-40B4-BE49-F238E27FC236}">
                <a16:creationId xmlns:a16="http://schemas.microsoft.com/office/drawing/2014/main" id="{7766BEBF-AAD8-EC4B-7BAC-FD5464966C7F}"/>
              </a:ext>
            </a:extLst>
          </p:cNvPr>
          <p:cNvPicPr>
            <a:picLocks noChangeAspect="1"/>
          </p:cNvPicPr>
          <p:nvPr/>
        </p:nvPicPr>
        <p:blipFill>
          <a:blip r:embed="rId7"/>
          <a:srcRect l="6646" t="90" r="2862" b="-90"/>
          <a:stretch/>
        </p:blipFill>
        <p:spPr>
          <a:xfrm>
            <a:off x="369703" y="1646196"/>
            <a:ext cx="3212931" cy="4368623"/>
          </a:xfrm>
          <a:prstGeom prst="rect">
            <a:avLst/>
          </a:prstGeom>
        </p:spPr>
      </p:pic>
      <p:sp>
        <p:nvSpPr>
          <p:cNvPr id="5" name="ZoneTexte 4">
            <a:extLst>
              <a:ext uri="{FF2B5EF4-FFF2-40B4-BE49-F238E27FC236}">
                <a16:creationId xmlns:a16="http://schemas.microsoft.com/office/drawing/2014/main" id="{F0DAA7FA-0026-77FA-E18B-C4F4BD54B5A3}"/>
              </a:ext>
            </a:extLst>
          </p:cNvPr>
          <p:cNvSpPr txBox="1"/>
          <p:nvPr/>
        </p:nvSpPr>
        <p:spPr>
          <a:xfrm>
            <a:off x="4424546" y="2838670"/>
            <a:ext cx="4588042" cy="1077218"/>
          </a:xfrm>
          <a:prstGeom prst="rect">
            <a:avLst/>
          </a:prstGeom>
          <a:noFill/>
        </p:spPr>
        <p:txBody>
          <a:bodyPr wrap="square">
            <a:spAutoFit/>
          </a:bodyPr>
          <a:lstStyle/>
          <a:p>
            <a:r>
              <a:rPr lang="fr-FR" sz="1600" dirty="0">
                <a:hlinkClick r:id="rId4"/>
              </a:rPr>
              <a:t>https://uqac.ca.panopto.com/Panopto/Pages/Viewer.aspx?id=3bf2cbde-c5f9-4c03-a776-b29e00ed87be</a:t>
            </a:r>
            <a:endParaRPr lang="fr-FR" sz="1600" dirty="0"/>
          </a:p>
          <a:p>
            <a:endParaRPr lang="fr-FR" sz="16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5">
          <a:extLst>
            <a:ext uri="{FF2B5EF4-FFF2-40B4-BE49-F238E27FC236}">
              <a16:creationId xmlns:a16="http://schemas.microsoft.com/office/drawing/2014/main" id="{88C17C74-8E6E-0366-1CC3-F860653D27DC}"/>
            </a:ext>
          </a:extLst>
        </p:cNvPr>
        <p:cNvGrpSpPr/>
        <p:nvPr/>
      </p:nvGrpSpPr>
      <p:grpSpPr>
        <a:xfrm>
          <a:off x="0" y="0"/>
          <a:ext cx="0" cy="0"/>
          <a:chOff x="0" y="0"/>
          <a:chExt cx="0" cy="0"/>
        </a:xfrm>
      </p:grpSpPr>
      <p:sp>
        <p:nvSpPr>
          <p:cNvPr id="316" name="Google Shape;316;p27">
            <a:extLst>
              <a:ext uri="{FF2B5EF4-FFF2-40B4-BE49-F238E27FC236}">
                <a16:creationId xmlns:a16="http://schemas.microsoft.com/office/drawing/2014/main" id="{B3016D97-2907-1A90-90FE-D1B6367D5F7B}"/>
              </a:ext>
            </a:extLst>
          </p:cNvPr>
          <p:cNvSpPr txBox="1">
            <a:spLocks noGrp="1"/>
          </p:cNvSpPr>
          <p:nvPr>
            <p:ph type="title"/>
          </p:nvPr>
        </p:nvSpPr>
        <p:spPr>
          <a:xfrm>
            <a:off x="1768774" y="363757"/>
            <a:ext cx="6746575" cy="60957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D60B41"/>
              </a:buClr>
              <a:buSzPts val="3000"/>
              <a:buFont typeface="Play"/>
              <a:buNone/>
            </a:pPr>
            <a:r>
              <a:rPr lang="fr-CA" dirty="0"/>
              <a:t>Douleurs au mollet lors du test à l’effort</a:t>
            </a:r>
            <a:endParaRPr dirty="0"/>
          </a:p>
        </p:txBody>
      </p:sp>
      <p:sp>
        <p:nvSpPr>
          <p:cNvPr id="317" name="Google Shape;317;p27">
            <a:extLst>
              <a:ext uri="{FF2B5EF4-FFF2-40B4-BE49-F238E27FC236}">
                <a16:creationId xmlns:a16="http://schemas.microsoft.com/office/drawing/2014/main" id="{1E1EBDE4-3227-44C0-B3D3-5CEDAE353B07}"/>
              </a:ext>
            </a:extLst>
          </p:cNvPr>
          <p:cNvSpPr txBox="1">
            <a:spLocks noGrp="1"/>
          </p:cNvSpPr>
          <p:nvPr>
            <p:ph type="body" idx="2"/>
          </p:nvPr>
        </p:nvSpPr>
        <p:spPr>
          <a:prstGeom prst="rect">
            <a:avLst/>
          </a:prstGeom>
          <a:noFill/>
          <a:ln>
            <a:noFill/>
          </a:ln>
        </p:spPr>
        <p:txBody>
          <a:bodyPr spcFirstLastPara="1" wrap="square" lIns="91425" tIns="45700" rIns="91425" bIns="45700" anchor="t" anchorCtr="0">
            <a:noAutofit/>
          </a:bodyPr>
          <a:lstStyle/>
          <a:p>
            <a:pPr algn="r"/>
            <a:r>
              <a:rPr lang="fr-CA" dirty="0"/>
              <a:t>Maladie artérielle périphérique</a:t>
            </a:r>
          </a:p>
        </p:txBody>
      </p:sp>
      <p:pic>
        <p:nvPicPr>
          <p:cNvPr id="318" name="Google Shape;318;p27" descr="Cœur avec battements avec un remplissage uni">
            <a:extLst>
              <a:ext uri="{FF2B5EF4-FFF2-40B4-BE49-F238E27FC236}">
                <a16:creationId xmlns:a16="http://schemas.microsoft.com/office/drawing/2014/main" id="{EB1E117D-E6C8-EBF6-3832-403184159345}"/>
              </a:ext>
            </a:extLst>
          </p:cNvPr>
          <p:cNvPicPr preferRelativeResize="0"/>
          <p:nvPr/>
        </p:nvPicPr>
        <p:blipFill rotWithShape="1">
          <a:blip r:embed="rId3">
            <a:alphaModFix/>
          </a:blip>
          <a:srcRect/>
          <a:stretch/>
        </p:blipFill>
        <p:spPr>
          <a:xfrm>
            <a:off x="466186" y="17251"/>
            <a:ext cx="1302589" cy="1302589"/>
          </a:xfrm>
          <a:prstGeom prst="rect">
            <a:avLst/>
          </a:prstGeom>
          <a:noFill/>
          <a:ln>
            <a:noFill/>
          </a:ln>
        </p:spPr>
      </p:pic>
      <p:sp>
        <p:nvSpPr>
          <p:cNvPr id="319" name="Google Shape;319;p27">
            <a:extLst>
              <a:ext uri="{FF2B5EF4-FFF2-40B4-BE49-F238E27FC236}">
                <a16:creationId xmlns:a16="http://schemas.microsoft.com/office/drawing/2014/main" id="{3DB2A9BF-CB4B-0BCC-1782-571407B5DDC1}"/>
              </a:ext>
            </a:extLst>
          </p:cNvPr>
          <p:cNvSpPr txBox="1"/>
          <p:nvPr/>
        </p:nvSpPr>
        <p:spPr>
          <a:xfrm>
            <a:off x="4040659" y="1587786"/>
            <a:ext cx="5103341" cy="48012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CA" sz="2400" b="1" i="0" u="none" strike="noStrike" dirty="0">
                <a:solidFill>
                  <a:srgbClr val="0D266D"/>
                </a:solidFill>
                <a:latin typeface="Arial" panose="020B0604020202020204" pitchFamily="34" charset="0"/>
                <a:ea typeface="Arial"/>
                <a:cs typeface="Arial" panose="020B0604020202020204" pitchFamily="34" charset="0"/>
                <a:sym typeface="Arial"/>
              </a:rPr>
              <a:t>Écoute</a:t>
            </a:r>
            <a:r>
              <a:rPr lang="fr-CA" sz="2400" b="1" dirty="0">
                <a:solidFill>
                  <a:srgbClr val="0D266D"/>
                </a:solidFill>
                <a:latin typeface="Arial" panose="020B0604020202020204" pitchFamily="34" charset="0"/>
                <a:ea typeface="Arial"/>
                <a:cs typeface="Arial" panose="020B0604020202020204" pitchFamily="34" charset="0"/>
                <a:sym typeface="Arial"/>
              </a:rPr>
              <a:t>z</a:t>
            </a:r>
            <a:r>
              <a:rPr lang="fr-CA" sz="2400" b="1" i="0" u="none" strike="noStrike" dirty="0">
                <a:solidFill>
                  <a:srgbClr val="0D266D"/>
                </a:solidFill>
                <a:latin typeface="Arial" panose="020B0604020202020204" pitchFamily="34" charset="0"/>
                <a:ea typeface="Arial"/>
                <a:cs typeface="Arial" panose="020B0604020202020204" pitchFamily="34" charset="0"/>
                <a:sym typeface="Arial"/>
              </a:rPr>
              <a:t> l’audio et répondre à la question suivante.</a:t>
            </a:r>
            <a:endParaRPr sz="2400" b="1" dirty="0">
              <a:solidFill>
                <a:srgbClr val="0D266D"/>
              </a:solidFill>
              <a:latin typeface="Arial" panose="020B0604020202020204" pitchFamily="34" charset="0"/>
              <a:ea typeface="Arial"/>
              <a:cs typeface="Arial" panose="020B0604020202020204" pitchFamily="34" charset="0"/>
              <a:sym typeface="Arial"/>
            </a:endParaRPr>
          </a:p>
          <a:p>
            <a:pPr marL="0" marR="0" lvl="0" indent="0" algn="l" rtl="0">
              <a:spcBef>
                <a:spcPts val="1200"/>
              </a:spcBef>
              <a:spcAft>
                <a:spcPts val="0"/>
              </a:spcAft>
              <a:buNone/>
            </a:pPr>
            <a:endParaRPr lang="fr-CA" sz="3000" b="1" i="0" u="none" strike="noStrike" dirty="0">
              <a:solidFill>
                <a:srgbClr val="0D266D"/>
              </a:solidFill>
              <a:latin typeface="Arial" panose="020B0604020202020204" pitchFamily="34" charset="0"/>
              <a:ea typeface="Arial"/>
              <a:cs typeface="Arial" panose="020B0604020202020204" pitchFamily="34" charset="0"/>
              <a:sym typeface="Arial"/>
            </a:endParaRPr>
          </a:p>
          <a:p>
            <a:pPr marL="0" marR="0" lvl="0" indent="0" algn="l" rtl="0">
              <a:spcBef>
                <a:spcPts val="1200"/>
              </a:spcBef>
              <a:spcAft>
                <a:spcPts val="0"/>
              </a:spcAft>
              <a:buNone/>
            </a:pPr>
            <a:r>
              <a:rPr lang="fr-CA" sz="2400" b="1" i="0" u="none" strike="noStrike" dirty="0">
                <a:solidFill>
                  <a:srgbClr val="0D266D"/>
                </a:solidFill>
                <a:latin typeface="Arial" panose="020B0604020202020204" pitchFamily="34" charset="0"/>
                <a:ea typeface="Arial"/>
                <a:cs typeface="Arial" panose="020B0604020202020204" pitchFamily="34" charset="0"/>
                <a:sym typeface="Arial"/>
              </a:rPr>
              <a:t>Quelle serait votre intervention auprès de monsieur Laprise?</a:t>
            </a:r>
          </a:p>
          <a:p>
            <a:pPr marL="457200" marR="0" lvl="0" indent="-457200" algn="l" rtl="0">
              <a:spcBef>
                <a:spcPts val="1200"/>
              </a:spcBef>
              <a:spcAft>
                <a:spcPts val="0"/>
              </a:spcAft>
              <a:buAutoNum type="arabicParenR"/>
            </a:pPr>
            <a:r>
              <a:rPr lang="fr-CA" sz="2000" dirty="0">
                <a:solidFill>
                  <a:srgbClr val="0D266D"/>
                </a:solidFill>
                <a:latin typeface="Arial" panose="020B0604020202020204" pitchFamily="34" charset="0"/>
                <a:cs typeface="Arial" panose="020B0604020202020204" pitchFamily="34" charset="0"/>
                <a:sym typeface="Arial"/>
              </a:rPr>
              <a:t>Le référer au physiothérapeute</a:t>
            </a:r>
          </a:p>
          <a:p>
            <a:pPr marL="457200" marR="0" lvl="0" indent="-457200" algn="l" rtl="0">
              <a:spcBef>
                <a:spcPts val="1200"/>
              </a:spcBef>
              <a:spcAft>
                <a:spcPts val="0"/>
              </a:spcAft>
              <a:buAutoNum type="arabicParenR"/>
            </a:pPr>
            <a:r>
              <a:rPr lang="fr-CA" sz="2000" dirty="0">
                <a:solidFill>
                  <a:srgbClr val="0D266D"/>
                </a:solidFill>
                <a:highlight>
                  <a:srgbClr val="CAE7F5"/>
                </a:highlight>
                <a:latin typeface="Arial" panose="020B0604020202020204" pitchFamily="34" charset="0"/>
                <a:cs typeface="Arial" panose="020B0604020202020204" pitchFamily="34" charset="0"/>
                <a:sym typeface="Arial"/>
              </a:rPr>
              <a:t>Le référer au médecin</a:t>
            </a:r>
          </a:p>
          <a:p>
            <a:pPr marL="457200" marR="0" lvl="0" indent="-457200" algn="l" rtl="0">
              <a:spcBef>
                <a:spcPts val="1200"/>
              </a:spcBef>
              <a:spcAft>
                <a:spcPts val="0"/>
              </a:spcAft>
              <a:buAutoNum type="arabicParenR"/>
            </a:pPr>
            <a:r>
              <a:rPr lang="fr-CA" sz="2000" dirty="0">
                <a:solidFill>
                  <a:srgbClr val="0D266D"/>
                </a:solidFill>
                <a:latin typeface="Arial" panose="020B0604020202020204" pitchFamily="34" charset="0"/>
                <a:cs typeface="Arial" panose="020B0604020202020204" pitchFamily="34" charset="0"/>
              </a:rPr>
              <a:t>Lui suggérer des exercices d’étirement pour sa jambe droite</a:t>
            </a:r>
          </a:p>
          <a:p>
            <a:pPr marL="457200" marR="0" lvl="0" indent="-457200" algn="l" rtl="0">
              <a:spcBef>
                <a:spcPts val="1200"/>
              </a:spcBef>
              <a:spcAft>
                <a:spcPts val="0"/>
              </a:spcAft>
              <a:buAutoNum type="arabicParenR"/>
            </a:pPr>
            <a:r>
              <a:rPr lang="fr-CA" sz="2000" dirty="0">
                <a:solidFill>
                  <a:srgbClr val="0D266D"/>
                </a:solidFill>
                <a:latin typeface="Arial" panose="020B0604020202020204" pitchFamily="34" charset="0"/>
                <a:cs typeface="Arial" panose="020B0604020202020204" pitchFamily="34" charset="0"/>
              </a:rPr>
              <a:t>Lui mentionner que la douleur rapportée est normale lors de l’effort</a:t>
            </a:r>
            <a:endParaRPr sz="2400" b="1" dirty="0">
              <a:solidFill>
                <a:srgbClr val="0D266D"/>
              </a:solidFill>
              <a:latin typeface="Arial" panose="020B0604020202020204" pitchFamily="34" charset="0"/>
              <a:ea typeface="Arial"/>
              <a:cs typeface="Arial" panose="020B0604020202020204" pitchFamily="34" charset="0"/>
              <a:sym typeface="Arial"/>
            </a:endParaRPr>
          </a:p>
        </p:txBody>
      </p:sp>
      <p:pic>
        <p:nvPicPr>
          <p:cNvPr id="2" name="Image 1">
            <a:extLst>
              <a:ext uri="{FF2B5EF4-FFF2-40B4-BE49-F238E27FC236}">
                <a16:creationId xmlns:a16="http://schemas.microsoft.com/office/drawing/2014/main" id="{1759F254-B848-D65D-F01D-CBCAE6416EF6}"/>
              </a:ext>
            </a:extLst>
          </p:cNvPr>
          <p:cNvPicPr>
            <a:picLocks noChangeAspect="1"/>
          </p:cNvPicPr>
          <p:nvPr/>
        </p:nvPicPr>
        <p:blipFill>
          <a:blip r:embed="rId4"/>
          <a:srcRect l="6646" t="90" r="2862" b="-90"/>
          <a:stretch/>
        </p:blipFill>
        <p:spPr>
          <a:xfrm>
            <a:off x="369703" y="1646196"/>
            <a:ext cx="3212931" cy="4368623"/>
          </a:xfrm>
          <a:prstGeom prst="rect">
            <a:avLst/>
          </a:prstGeom>
        </p:spPr>
      </p:pic>
    </p:spTree>
    <p:extLst>
      <p:ext uri="{BB962C8B-B14F-4D97-AF65-F5344CB8AC3E}">
        <p14:creationId xmlns:p14="http://schemas.microsoft.com/office/powerpoint/2010/main" val="7685704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0">
          <a:extLst>
            <a:ext uri="{FF2B5EF4-FFF2-40B4-BE49-F238E27FC236}">
              <a16:creationId xmlns:a16="http://schemas.microsoft.com/office/drawing/2014/main" id="{12433248-427F-DFBD-C90B-54D5050A4B56}"/>
            </a:ext>
          </a:extLst>
        </p:cNvPr>
        <p:cNvGrpSpPr/>
        <p:nvPr/>
      </p:nvGrpSpPr>
      <p:grpSpPr>
        <a:xfrm>
          <a:off x="0" y="0"/>
          <a:ext cx="0" cy="0"/>
          <a:chOff x="0" y="0"/>
          <a:chExt cx="0" cy="0"/>
        </a:xfrm>
      </p:grpSpPr>
      <p:sp>
        <p:nvSpPr>
          <p:cNvPr id="231" name="Google Shape;231;p22">
            <a:extLst>
              <a:ext uri="{FF2B5EF4-FFF2-40B4-BE49-F238E27FC236}">
                <a16:creationId xmlns:a16="http://schemas.microsoft.com/office/drawing/2014/main" id="{76F548C0-A391-650C-C310-D2B265D31A4F}"/>
              </a:ext>
            </a:extLst>
          </p:cNvPr>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990"/>
              <a:buFont typeface="Play"/>
              <a:buNone/>
            </a:pPr>
            <a:r>
              <a:rPr lang="fr-CA" sz="3020"/>
              <a:t>Rétroaction</a:t>
            </a:r>
            <a:endParaRPr sz="3020"/>
          </a:p>
        </p:txBody>
      </p:sp>
      <p:sp>
        <p:nvSpPr>
          <p:cNvPr id="4" name="Google Shape;205;p18">
            <a:extLst>
              <a:ext uri="{FF2B5EF4-FFF2-40B4-BE49-F238E27FC236}">
                <a16:creationId xmlns:a16="http://schemas.microsoft.com/office/drawing/2014/main" id="{6B6B1235-409D-0F22-7981-7C71F6E83148}"/>
              </a:ext>
            </a:extLst>
          </p:cNvPr>
          <p:cNvSpPr txBox="1">
            <a:spLocks noGrp="1"/>
          </p:cNvSpPr>
          <p:nvPr>
            <p:ph type="body" idx="1"/>
          </p:nvPr>
        </p:nvSpPr>
        <p:spPr>
          <a:xfrm>
            <a:off x="240631" y="1511232"/>
            <a:ext cx="8694821" cy="5207067"/>
          </a:xfrm>
          <a:prstGeom prst="rect">
            <a:avLst/>
          </a:prstGeom>
          <a:noFill/>
          <a:ln>
            <a:noFill/>
          </a:ln>
        </p:spPr>
        <p:txBody>
          <a:bodyPr spcFirstLastPara="1" wrap="square" lIns="91425" tIns="91425" rIns="91425" bIns="91425" anchor="t" anchorCtr="0">
            <a:noAutofit/>
          </a:bodyPr>
          <a:lstStyle/>
          <a:p>
            <a:pPr marL="0" lvl="0" indent="0" algn="just" rtl="0">
              <a:lnSpc>
                <a:spcPct val="90000"/>
              </a:lnSpc>
              <a:spcBef>
                <a:spcPts val="0"/>
              </a:spcBef>
              <a:spcAft>
                <a:spcPts val="0"/>
              </a:spcAft>
              <a:buClr>
                <a:srgbClr val="0D266D"/>
              </a:buClr>
              <a:buSzPts val="1800"/>
              <a:buNone/>
            </a:pPr>
            <a:r>
              <a:rPr lang="fr-CA" sz="2000" dirty="0">
                <a:solidFill>
                  <a:srgbClr val="0D266D"/>
                </a:solidFill>
                <a:latin typeface="Arial" panose="020B0604020202020204" pitchFamily="34" charset="0"/>
                <a:cs typeface="Arial" panose="020B0604020202020204" pitchFamily="34" charset="0"/>
              </a:rPr>
              <a:t>Votre client a un diagnostic d’hypercholestérolémie et de diabète de type 2. Ces deux conditions représentent d’importants facteurs de risque de la maladie coronarienne </a:t>
            </a:r>
            <a:r>
              <a:rPr lang="fr-CA" sz="2000" dirty="0" err="1">
                <a:solidFill>
                  <a:srgbClr val="0D266D"/>
                </a:solidFill>
                <a:latin typeface="Arial" panose="020B0604020202020204" pitchFamily="34" charset="0"/>
                <a:cs typeface="Arial" panose="020B0604020202020204" pitchFamily="34" charset="0"/>
              </a:rPr>
              <a:t>athérosclérotique</a:t>
            </a:r>
            <a:r>
              <a:rPr lang="fr-CA" sz="2000" dirty="0">
                <a:solidFill>
                  <a:srgbClr val="0D266D"/>
                </a:solidFill>
                <a:latin typeface="Arial" panose="020B0604020202020204" pitchFamily="34" charset="0"/>
                <a:cs typeface="Arial" panose="020B0604020202020204" pitchFamily="34" charset="0"/>
              </a:rPr>
              <a:t>, maladie dont souffre monsieur Laprise. </a:t>
            </a:r>
          </a:p>
          <a:p>
            <a:pPr marL="0" lvl="0" indent="0" algn="just" rtl="0">
              <a:lnSpc>
                <a:spcPct val="90000"/>
              </a:lnSpc>
              <a:spcBef>
                <a:spcPts val="0"/>
              </a:spcBef>
              <a:spcAft>
                <a:spcPts val="0"/>
              </a:spcAft>
              <a:buClr>
                <a:srgbClr val="0D266D"/>
              </a:buClr>
              <a:buSzPts val="1800"/>
              <a:buNone/>
            </a:pPr>
            <a:endParaRPr lang="fr-CA" sz="20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r>
              <a:rPr lang="fr-CA" sz="2000" dirty="0">
                <a:solidFill>
                  <a:srgbClr val="0D266D"/>
                </a:solidFill>
                <a:latin typeface="Arial" panose="020B0604020202020204" pitchFamily="34" charset="0"/>
                <a:cs typeface="Arial" panose="020B0604020202020204" pitchFamily="34" charset="0"/>
              </a:rPr>
              <a:t>L’athérosclérose est une maladie systémique, ce qui signifie qu’elle peut être présente dans l’ensemble des artères du corps. Une maladie cardiovasculaire similaire à l’angine peut toucher les membres inférieurs. Cette maladie se nomme la maladie artérielle périphérique. Un fort pourcentage des personnes qui présentent une maladie artérielle périphérique ont également une maladie coronarienne </a:t>
            </a:r>
            <a:r>
              <a:rPr lang="fr-CA" sz="2000" dirty="0" err="1">
                <a:solidFill>
                  <a:srgbClr val="0D266D"/>
                </a:solidFill>
                <a:latin typeface="Arial" panose="020B0604020202020204" pitchFamily="34" charset="0"/>
                <a:cs typeface="Arial" panose="020B0604020202020204" pitchFamily="34" charset="0"/>
              </a:rPr>
              <a:t>athérosclérotique</a:t>
            </a:r>
            <a:r>
              <a:rPr lang="fr-CA" sz="2000" dirty="0">
                <a:solidFill>
                  <a:srgbClr val="0D266D"/>
                </a:solidFill>
                <a:latin typeface="Arial" panose="020B0604020202020204" pitchFamily="34" charset="0"/>
                <a:cs typeface="Arial" panose="020B0604020202020204" pitchFamily="34" charset="0"/>
              </a:rPr>
              <a:t>.</a:t>
            </a:r>
          </a:p>
          <a:p>
            <a:pPr marL="0" lvl="0" indent="0" algn="just" rtl="0">
              <a:lnSpc>
                <a:spcPct val="90000"/>
              </a:lnSpc>
              <a:spcBef>
                <a:spcPts val="0"/>
              </a:spcBef>
              <a:spcAft>
                <a:spcPts val="0"/>
              </a:spcAft>
              <a:buClr>
                <a:srgbClr val="0D266D"/>
              </a:buClr>
              <a:buSzPts val="1800"/>
              <a:buNone/>
            </a:pPr>
            <a:endParaRPr lang="fr-CA" sz="20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r>
              <a:rPr lang="fr-CA" sz="2000" dirty="0">
                <a:solidFill>
                  <a:srgbClr val="0D266D"/>
                </a:solidFill>
                <a:latin typeface="Arial" panose="020B0604020202020204" pitchFamily="34" charset="0"/>
                <a:cs typeface="Arial" panose="020B0604020202020204" pitchFamily="34" charset="0"/>
              </a:rPr>
              <a:t>Puisque les signes et symptômes rapportés par monsieur Laprise sont nouveaux et qu’ils orientent vers une cause vasculaire (serrements et crampes au niveau du mollet qui augmentent avec l’intensité de l’effort), il est préférable de le référer à son médecin pour évaluation. </a:t>
            </a:r>
          </a:p>
        </p:txBody>
      </p:sp>
    </p:spTree>
    <p:extLst>
      <p:ext uri="{BB962C8B-B14F-4D97-AF65-F5344CB8AC3E}">
        <p14:creationId xmlns:p14="http://schemas.microsoft.com/office/powerpoint/2010/main" val="5538237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15">
          <a:extLst>
            <a:ext uri="{FF2B5EF4-FFF2-40B4-BE49-F238E27FC236}">
              <a16:creationId xmlns:a16="http://schemas.microsoft.com/office/drawing/2014/main" id="{1E2768C5-D56B-CE4F-2D5A-394027086E3A}"/>
            </a:ext>
          </a:extLst>
        </p:cNvPr>
        <p:cNvGrpSpPr/>
        <p:nvPr/>
      </p:nvGrpSpPr>
      <p:grpSpPr>
        <a:xfrm>
          <a:off x="0" y="0"/>
          <a:ext cx="0" cy="0"/>
          <a:chOff x="0" y="0"/>
          <a:chExt cx="0" cy="0"/>
        </a:xfrm>
      </p:grpSpPr>
      <p:sp>
        <p:nvSpPr>
          <p:cNvPr id="316" name="Google Shape;316;p27">
            <a:extLst>
              <a:ext uri="{FF2B5EF4-FFF2-40B4-BE49-F238E27FC236}">
                <a16:creationId xmlns:a16="http://schemas.microsoft.com/office/drawing/2014/main" id="{37BA4125-5715-5D8F-9453-DD281968E7A4}"/>
              </a:ext>
            </a:extLst>
          </p:cNvPr>
          <p:cNvSpPr txBox="1">
            <a:spLocks noGrp="1"/>
          </p:cNvSpPr>
          <p:nvPr>
            <p:ph type="title"/>
          </p:nvPr>
        </p:nvSpPr>
        <p:spPr>
          <a:xfrm>
            <a:off x="1500996" y="363757"/>
            <a:ext cx="6937074" cy="60957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D60B41"/>
              </a:buClr>
              <a:buSzPts val="3000"/>
              <a:buFont typeface="Play"/>
              <a:buNone/>
            </a:pPr>
            <a:r>
              <a:rPr lang="fr-CA" dirty="0"/>
              <a:t>Douleurs au mollet lors du test à l’effort</a:t>
            </a:r>
            <a:endParaRPr dirty="0"/>
          </a:p>
        </p:txBody>
      </p:sp>
      <p:sp>
        <p:nvSpPr>
          <p:cNvPr id="317" name="Google Shape;317;p27">
            <a:extLst>
              <a:ext uri="{FF2B5EF4-FFF2-40B4-BE49-F238E27FC236}">
                <a16:creationId xmlns:a16="http://schemas.microsoft.com/office/drawing/2014/main" id="{C080EB73-0DC3-604E-062B-97E1E5BAC604}"/>
              </a:ext>
            </a:extLst>
          </p:cNvPr>
          <p:cNvSpPr txBox="1">
            <a:spLocks noGrp="1"/>
          </p:cNvSpPr>
          <p:nvPr>
            <p:ph type="body" idx="2"/>
          </p:nvPr>
        </p:nvSpPr>
        <p:spPr>
          <a:prstGeom prst="rect">
            <a:avLst/>
          </a:prstGeom>
          <a:noFill/>
          <a:ln>
            <a:noFill/>
          </a:ln>
        </p:spPr>
        <p:txBody>
          <a:bodyPr spcFirstLastPara="1" wrap="square" lIns="91425" tIns="45700" rIns="91425" bIns="45700" anchor="t" anchorCtr="0">
            <a:noAutofit/>
          </a:bodyPr>
          <a:lstStyle/>
          <a:p>
            <a:pPr algn="r"/>
            <a:r>
              <a:rPr lang="fr-CA" dirty="0"/>
              <a:t>Maladie artérielle périphérique</a:t>
            </a:r>
          </a:p>
        </p:txBody>
      </p:sp>
      <p:pic>
        <p:nvPicPr>
          <p:cNvPr id="318" name="Google Shape;318;p27" descr="Cœur avec battements avec un remplissage uni">
            <a:extLst>
              <a:ext uri="{FF2B5EF4-FFF2-40B4-BE49-F238E27FC236}">
                <a16:creationId xmlns:a16="http://schemas.microsoft.com/office/drawing/2014/main" id="{E226FD02-E081-51FD-03A2-F36BC23610C0}"/>
              </a:ext>
            </a:extLst>
          </p:cNvPr>
          <p:cNvPicPr preferRelativeResize="0"/>
          <p:nvPr/>
        </p:nvPicPr>
        <p:blipFill rotWithShape="1">
          <a:blip r:embed="rId3">
            <a:alphaModFix/>
          </a:blip>
          <a:srcRect/>
          <a:stretch/>
        </p:blipFill>
        <p:spPr>
          <a:xfrm>
            <a:off x="342361" y="17251"/>
            <a:ext cx="1302589" cy="1302589"/>
          </a:xfrm>
          <a:prstGeom prst="rect">
            <a:avLst/>
          </a:prstGeom>
          <a:noFill/>
          <a:ln>
            <a:noFill/>
          </a:ln>
        </p:spPr>
      </p:pic>
      <p:sp>
        <p:nvSpPr>
          <p:cNvPr id="2" name="Google Shape;343;p30">
            <a:extLst>
              <a:ext uri="{FF2B5EF4-FFF2-40B4-BE49-F238E27FC236}">
                <a16:creationId xmlns:a16="http://schemas.microsoft.com/office/drawing/2014/main" id="{584B7C9A-AD37-F392-30C4-BC3B86FFB251}"/>
              </a:ext>
            </a:extLst>
          </p:cNvPr>
          <p:cNvSpPr txBox="1"/>
          <p:nvPr/>
        </p:nvSpPr>
        <p:spPr>
          <a:xfrm>
            <a:off x="4053041" y="1531547"/>
            <a:ext cx="4924058" cy="8309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CA" sz="2400" b="1" i="0" u="none" strike="noStrike" dirty="0">
                <a:solidFill>
                  <a:srgbClr val="0D266D"/>
                </a:solidFill>
                <a:latin typeface="Arial"/>
                <a:ea typeface="Arial"/>
                <a:cs typeface="Arial"/>
                <a:sym typeface="Arial"/>
              </a:rPr>
              <a:t>Écoutez la vidéo et répondre à la question de la page suivante.</a:t>
            </a:r>
            <a:endParaRPr sz="2400" b="1" dirty="0">
              <a:solidFill>
                <a:srgbClr val="0D266D"/>
              </a:solidFill>
              <a:latin typeface="Arial"/>
              <a:ea typeface="Arial"/>
              <a:cs typeface="Arial"/>
              <a:sym typeface="Arial"/>
            </a:endParaRPr>
          </a:p>
        </p:txBody>
      </p:sp>
      <p:pic>
        <p:nvPicPr>
          <p:cNvPr id="5" name="Graphique 4" descr="Presentation with media avec un remplissage uni">
            <a:hlinkClick r:id="rId4"/>
            <a:extLst>
              <a:ext uri="{FF2B5EF4-FFF2-40B4-BE49-F238E27FC236}">
                <a16:creationId xmlns:a16="http://schemas.microsoft.com/office/drawing/2014/main" id="{8195E83F-976A-CDC0-CB1B-0670DF4418E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14451" y="2563167"/>
            <a:ext cx="715097" cy="715097"/>
          </a:xfrm>
          <a:prstGeom prst="rect">
            <a:avLst/>
          </a:prstGeom>
        </p:spPr>
      </p:pic>
      <p:pic>
        <p:nvPicPr>
          <p:cNvPr id="4" name="Image 3">
            <a:extLst>
              <a:ext uri="{FF2B5EF4-FFF2-40B4-BE49-F238E27FC236}">
                <a16:creationId xmlns:a16="http://schemas.microsoft.com/office/drawing/2014/main" id="{F355D59A-2A89-0165-0FB3-26471A2EBE7E}"/>
              </a:ext>
            </a:extLst>
          </p:cNvPr>
          <p:cNvPicPr>
            <a:picLocks noChangeAspect="1"/>
          </p:cNvPicPr>
          <p:nvPr/>
        </p:nvPicPr>
        <p:blipFill>
          <a:blip r:embed="rId7"/>
          <a:stretch>
            <a:fillRect/>
          </a:stretch>
        </p:blipFill>
        <p:spPr>
          <a:xfrm>
            <a:off x="376177" y="1698686"/>
            <a:ext cx="3538598" cy="4353917"/>
          </a:xfrm>
          <a:prstGeom prst="rect">
            <a:avLst/>
          </a:prstGeom>
        </p:spPr>
      </p:pic>
      <p:sp>
        <p:nvSpPr>
          <p:cNvPr id="6" name="ZoneTexte 5">
            <a:extLst>
              <a:ext uri="{FF2B5EF4-FFF2-40B4-BE49-F238E27FC236}">
                <a16:creationId xmlns:a16="http://schemas.microsoft.com/office/drawing/2014/main" id="{B94D2A60-6A46-926C-398C-CAAE1B9FD114}"/>
              </a:ext>
            </a:extLst>
          </p:cNvPr>
          <p:cNvSpPr txBox="1"/>
          <p:nvPr/>
        </p:nvSpPr>
        <p:spPr>
          <a:xfrm>
            <a:off x="5019957" y="2563167"/>
            <a:ext cx="3747866" cy="1200329"/>
          </a:xfrm>
          <a:prstGeom prst="rect">
            <a:avLst/>
          </a:prstGeom>
          <a:noFill/>
        </p:spPr>
        <p:txBody>
          <a:bodyPr wrap="square">
            <a:spAutoFit/>
          </a:bodyPr>
          <a:lstStyle/>
          <a:p>
            <a:r>
              <a:rPr lang="fr-FR" dirty="0">
                <a:latin typeface="Arial" panose="020B0604020202020204" pitchFamily="34" charset="0"/>
                <a:cs typeface="Arial" panose="020B0604020202020204" pitchFamily="34" charset="0"/>
                <a:hlinkClick r:id="rId4"/>
              </a:rPr>
              <a:t>https://uqac.ca.panopto.com/Panopto/Pages/Viewer.aspx?id=9b263f90-6078-4bff-9da5-b29e00e94810</a:t>
            </a:r>
            <a:endParaRPr lang="fr-FR" dirty="0">
              <a:latin typeface="Arial" panose="020B0604020202020204" pitchFamily="34" charset="0"/>
              <a:cs typeface="Arial" panose="020B0604020202020204" pitchFamily="34" charset="0"/>
            </a:endParaRPr>
          </a:p>
          <a:p>
            <a:endParaRPr lang="fr-F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669499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15">
          <a:extLst>
            <a:ext uri="{FF2B5EF4-FFF2-40B4-BE49-F238E27FC236}">
              <a16:creationId xmlns:a16="http://schemas.microsoft.com/office/drawing/2014/main" id="{C3C75F83-5C76-F896-892A-FFEC200E0756}"/>
            </a:ext>
          </a:extLst>
        </p:cNvPr>
        <p:cNvGrpSpPr/>
        <p:nvPr/>
      </p:nvGrpSpPr>
      <p:grpSpPr>
        <a:xfrm>
          <a:off x="0" y="0"/>
          <a:ext cx="0" cy="0"/>
          <a:chOff x="0" y="0"/>
          <a:chExt cx="0" cy="0"/>
        </a:xfrm>
      </p:grpSpPr>
      <p:sp>
        <p:nvSpPr>
          <p:cNvPr id="316" name="Google Shape;316;p27">
            <a:extLst>
              <a:ext uri="{FF2B5EF4-FFF2-40B4-BE49-F238E27FC236}">
                <a16:creationId xmlns:a16="http://schemas.microsoft.com/office/drawing/2014/main" id="{638410A2-0609-7022-B0B9-1908A89742F2}"/>
              </a:ext>
            </a:extLst>
          </p:cNvPr>
          <p:cNvSpPr txBox="1">
            <a:spLocks noGrp="1"/>
          </p:cNvSpPr>
          <p:nvPr>
            <p:ph type="title"/>
          </p:nvPr>
        </p:nvSpPr>
        <p:spPr>
          <a:xfrm>
            <a:off x="1504950" y="363757"/>
            <a:ext cx="7010399" cy="60957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D60B41"/>
              </a:buClr>
              <a:buSzPts val="3000"/>
              <a:buFont typeface="Play"/>
              <a:buNone/>
            </a:pPr>
            <a:r>
              <a:rPr lang="fr-CA" dirty="0"/>
              <a:t>Douleurs à la marche lors du test à l’effort</a:t>
            </a:r>
            <a:endParaRPr dirty="0"/>
          </a:p>
        </p:txBody>
      </p:sp>
      <p:sp>
        <p:nvSpPr>
          <p:cNvPr id="317" name="Google Shape;317;p27">
            <a:extLst>
              <a:ext uri="{FF2B5EF4-FFF2-40B4-BE49-F238E27FC236}">
                <a16:creationId xmlns:a16="http://schemas.microsoft.com/office/drawing/2014/main" id="{096DD446-B7D0-8D08-9134-DFC7D4898262}"/>
              </a:ext>
            </a:extLst>
          </p:cNvPr>
          <p:cNvSpPr txBox="1">
            <a:spLocks noGrp="1"/>
          </p:cNvSpPr>
          <p:nvPr>
            <p:ph type="body" idx="2"/>
          </p:nvPr>
        </p:nvSpPr>
        <p:spPr>
          <a:prstGeom prst="rect">
            <a:avLst/>
          </a:prstGeom>
          <a:noFill/>
          <a:ln>
            <a:noFill/>
          </a:ln>
        </p:spPr>
        <p:txBody>
          <a:bodyPr spcFirstLastPara="1" wrap="square" lIns="91425" tIns="45700" rIns="91425" bIns="45700" anchor="t" anchorCtr="0">
            <a:noAutofit/>
          </a:bodyPr>
          <a:lstStyle/>
          <a:p>
            <a:pPr algn="r"/>
            <a:r>
              <a:rPr lang="fr-CA" dirty="0"/>
              <a:t>Maladie artérielle périphérique</a:t>
            </a:r>
          </a:p>
        </p:txBody>
      </p:sp>
      <p:pic>
        <p:nvPicPr>
          <p:cNvPr id="318" name="Google Shape;318;p27" descr="Cœur avec battements avec un remplissage uni">
            <a:extLst>
              <a:ext uri="{FF2B5EF4-FFF2-40B4-BE49-F238E27FC236}">
                <a16:creationId xmlns:a16="http://schemas.microsoft.com/office/drawing/2014/main" id="{A407EA57-50B7-0DDD-4BBA-BE97F3100B4D}"/>
              </a:ext>
            </a:extLst>
          </p:cNvPr>
          <p:cNvPicPr preferRelativeResize="0"/>
          <p:nvPr/>
        </p:nvPicPr>
        <p:blipFill rotWithShape="1">
          <a:blip r:embed="rId3">
            <a:alphaModFix/>
          </a:blip>
          <a:srcRect/>
          <a:stretch/>
        </p:blipFill>
        <p:spPr>
          <a:xfrm>
            <a:off x="344518" y="17251"/>
            <a:ext cx="1302589" cy="1302589"/>
          </a:xfrm>
          <a:prstGeom prst="rect">
            <a:avLst/>
          </a:prstGeom>
          <a:noFill/>
          <a:ln>
            <a:noFill/>
          </a:ln>
        </p:spPr>
      </p:pic>
      <p:sp>
        <p:nvSpPr>
          <p:cNvPr id="4" name="Google Shape;361;p32">
            <a:extLst>
              <a:ext uri="{FF2B5EF4-FFF2-40B4-BE49-F238E27FC236}">
                <a16:creationId xmlns:a16="http://schemas.microsoft.com/office/drawing/2014/main" id="{EB5E5ABB-C99C-9A52-0B5F-EA035A1F7F4D}"/>
              </a:ext>
            </a:extLst>
          </p:cNvPr>
          <p:cNvSpPr txBox="1"/>
          <p:nvPr/>
        </p:nvSpPr>
        <p:spPr>
          <a:xfrm>
            <a:off x="303349" y="1678614"/>
            <a:ext cx="8392976" cy="4308831"/>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fr-CA" sz="2400" b="1" dirty="0">
                <a:solidFill>
                  <a:srgbClr val="0D266D"/>
                </a:solidFill>
                <a:latin typeface="Arial"/>
                <a:ea typeface="Arial"/>
                <a:cs typeface="Arial"/>
                <a:sym typeface="Arial"/>
              </a:rPr>
              <a:t>Sélectionnez l’intervention qu’il serait approprié de faire </a:t>
            </a:r>
            <a:r>
              <a:rPr lang="fr-CA" sz="2400" b="1" dirty="0">
                <a:solidFill>
                  <a:srgbClr val="0D266D"/>
                </a:solidFill>
              </a:rPr>
              <a:t>comme </a:t>
            </a:r>
            <a:r>
              <a:rPr lang="fr-CA" sz="2400" b="1" dirty="0">
                <a:solidFill>
                  <a:srgbClr val="0D266D"/>
                </a:solidFill>
                <a:latin typeface="Arial"/>
                <a:ea typeface="Arial"/>
                <a:cs typeface="Arial"/>
                <a:sym typeface="Arial"/>
              </a:rPr>
              <a:t>kinésiologue.</a:t>
            </a:r>
            <a:endParaRPr sz="2400" dirty="0">
              <a:solidFill>
                <a:srgbClr val="0D266D"/>
              </a:solidFill>
            </a:endParaRPr>
          </a:p>
          <a:p>
            <a:pPr marL="0" marR="0" lvl="0" indent="0" rtl="0">
              <a:lnSpc>
                <a:spcPct val="100000"/>
              </a:lnSpc>
              <a:spcBef>
                <a:spcPts val="1200"/>
              </a:spcBef>
              <a:spcAft>
                <a:spcPts val="0"/>
              </a:spcAft>
              <a:buNone/>
            </a:pPr>
            <a:r>
              <a:rPr lang="fr-CA" sz="1800" b="1" dirty="0">
                <a:solidFill>
                  <a:srgbClr val="0D266D"/>
                </a:solidFill>
                <a:latin typeface="Arial"/>
                <a:ea typeface="Arial"/>
                <a:cs typeface="Arial"/>
                <a:sym typeface="Arial"/>
              </a:rPr>
              <a:t>1)</a:t>
            </a:r>
            <a:r>
              <a:rPr lang="fr-CA" sz="1800" dirty="0">
                <a:solidFill>
                  <a:srgbClr val="0D266D"/>
                </a:solidFill>
                <a:latin typeface="Arial"/>
                <a:ea typeface="Arial"/>
                <a:cs typeface="Arial"/>
                <a:sym typeface="Arial"/>
              </a:rPr>
              <a:t> Je peux vous faire un programme d’entraînement par intervalles et vous pourrez le commencer immédiatement puisque vous avez un tapis roulant à la maison. </a:t>
            </a:r>
            <a:endParaRPr sz="1800" dirty="0">
              <a:solidFill>
                <a:srgbClr val="0D266D"/>
              </a:solidFill>
            </a:endParaRPr>
          </a:p>
          <a:p>
            <a:pPr marL="44450" marR="0" lvl="0" indent="69850" rtl="0">
              <a:lnSpc>
                <a:spcPct val="100000"/>
              </a:lnSpc>
              <a:spcBef>
                <a:spcPts val="0"/>
              </a:spcBef>
              <a:spcAft>
                <a:spcPts val="0"/>
              </a:spcAft>
              <a:buClr>
                <a:schemeClr val="dk1"/>
              </a:buClr>
              <a:buSzPts val="1800"/>
              <a:buFont typeface="Arial"/>
              <a:buNone/>
            </a:pPr>
            <a:endParaRPr sz="1800" dirty="0">
              <a:solidFill>
                <a:srgbClr val="0D266D"/>
              </a:solidFill>
              <a:highlight>
                <a:srgbClr val="FFFF00"/>
              </a:highlight>
              <a:latin typeface="Arial"/>
              <a:ea typeface="Arial"/>
              <a:cs typeface="Arial"/>
              <a:sym typeface="Arial"/>
            </a:endParaRPr>
          </a:p>
          <a:p>
            <a:pPr marL="0" marR="0" lvl="0" indent="0" rtl="0">
              <a:lnSpc>
                <a:spcPct val="100000"/>
              </a:lnSpc>
              <a:spcBef>
                <a:spcPts val="0"/>
              </a:spcBef>
              <a:spcAft>
                <a:spcPts val="0"/>
              </a:spcAft>
              <a:buNone/>
            </a:pPr>
            <a:r>
              <a:rPr lang="fr-CA" sz="1800" b="1" dirty="0">
                <a:solidFill>
                  <a:srgbClr val="0D266D"/>
                </a:solidFill>
                <a:highlight>
                  <a:srgbClr val="CAE7F5"/>
                </a:highlight>
                <a:latin typeface="Arial"/>
                <a:ea typeface="Arial"/>
                <a:cs typeface="Arial"/>
                <a:sym typeface="Arial"/>
              </a:rPr>
              <a:t>2)</a:t>
            </a:r>
            <a:r>
              <a:rPr lang="fr-CA" sz="1800" dirty="0">
                <a:solidFill>
                  <a:srgbClr val="0D266D"/>
                </a:solidFill>
                <a:highlight>
                  <a:srgbClr val="CAE7F5"/>
                </a:highlight>
                <a:latin typeface="Arial"/>
                <a:ea typeface="Arial"/>
                <a:cs typeface="Arial"/>
                <a:sym typeface="Arial"/>
              </a:rPr>
              <a:t> Vous pouvez continuer de faire vos activités de la vie quotidienne ainsi que la marche, mais à des intensités qui n’amènent pas de douleurs à votre mollet droit. </a:t>
            </a:r>
            <a:r>
              <a:rPr lang="fr-CA" dirty="0">
                <a:solidFill>
                  <a:srgbClr val="0D266D"/>
                </a:solidFill>
                <a:highlight>
                  <a:srgbClr val="CAE7F5"/>
                </a:highlight>
                <a:latin typeface="Arial"/>
                <a:ea typeface="Arial"/>
                <a:cs typeface="Arial"/>
                <a:sym typeface="Arial"/>
              </a:rPr>
              <a:t>L</a:t>
            </a:r>
            <a:r>
              <a:rPr lang="fr-CA" sz="1800" dirty="0">
                <a:solidFill>
                  <a:srgbClr val="0D266D"/>
                </a:solidFill>
                <a:highlight>
                  <a:srgbClr val="CAE7F5"/>
                </a:highlight>
                <a:latin typeface="Arial"/>
                <a:ea typeface="Arial"/>
                <a:cs typeface="Arial"/>
                <a:sym typeface="Arial"/>
              </a:rPr>
              <a:t>orsque vous aurez vu votre médecin</a:t>
            </a:r>
            <a:r>
              <a:rPr lang="fr-CA" dirty="0">
                <a:solidFill>
                  <a:srgbClr val="0D266D"/>
                </a:solidFill>
                <a:highlight>
                  <a:srgbClr val="CAE7F5"/>
                </a:highlight>
                <a:latin typeface="Arial"/>
                <a:ea typeface="Arial"/>
                <a:cs typeface="Arial"/>
                <a:sym typeface="Arial"/>
              </a:rPr>
              <a:t> et que nous en saurons plus sur l’origine de vos douleurs, </a:t>
            </a:r>
            <a:r>
              <a:rPr lang="fr-CA" sz="1800" dirty="0">
                <a:solidFill>
                  <a:srgbClr val="0D266D"/>
                </a:solidFill>
                <a:highlight>
                  <a:srgbClr val="CAE7F5"/>
                </a:highlight>
                <a:latin typeface="Arial"/>
                <a:ea typeface="Arial"/>
                <a:cs typeface="Arial"/>
                <a:sym typeface="Arial"/>
              </a:rPr>
              <a:t>je pourrai vous donner un programme d’entraînement sur tapis roulant. </a:t>
            </a:r>
            <a:endParaRPr sz="1800" dirty="0">
              <a:solidFill>
                <a:srgbClr val="0D266D"/>
              </a:solidFill>
              <a:highlight>
                <a:srgbClr val="CAE7F5"/>
              </a:highlight>
            </a:endParaRPr>
          </a:p>
          <a:p>
            <a:pPr marL="0" marR="0" lvl="0" indent="0" rtl="0">
              <a:lnSpc>
                <a:spcPct val="100000"/>
              </a:lnSpc>
              <a:spcBef>
                <a:spcPts val="0"/>
              </a:spcBef>
              <a:spcAft>
                <a:spcPts val="0"/>
              </a:spcAft>
              <a:buNone/>
            </a:pPr>
            <a:endParaRPr sz="1800" dirty="0">
              <a:solidFill>
                <a:srgbClr val="0D266D"/>
              </a:solidFill>
              <a:latin typeface="Arial"/>
              <a:ea typeface="Arial"/>
              <a:cs typeface="Arial"/>
              <a:sym typeface="Arial"/>
            </a:endParaRPr>
          </a:p>
          <a:p>
            <a:pPr marL="0" marR="0" lvl="0" indent="0" rtl="0">
              <a:lnSpc>
                <a:spcPct val="100000"/>
              </a:lnSpc>
              <a:spcBef>
                <a:spcPts val="0"/>
              </a:spcBef>
              <a:spcAft>
                <a:spcPts val="0"/>
              </a:spcAft>
              <a:buNone/>
            </a:pPr>
            <a:r>
              <a:rPr lang="fr-CA" b="1" dirty="0">
                <a:solidFill>
                  <a:srgbClr val="0D266D"/>
                </a:solidFill>
                <a:latin typeface="Arial"/>
                <a:ea typeface="Arial"/>
                <a:cs typeface="Arial"/>
                <a:sym typeface="Arial"/>
              </a:rPr>
              <a:t>3</a:t>
            </a:r>
            <a:r>
              <a:rPr lang="fr-CA" sz="1800" b="1" dirty="0">
                <a:solidFill>
                  <a:srgbClr val="0D266D"/>
                </a:solidFill>
                <a:latin typeface="Arial"/>
                <a:ea typeface="Arial"/>
                <a:cs typeface="Arial"/>
                <a:sym typeface="Arial"/>
              </a:rPr>
              <a:t>)</a:t>
            </a:r>
            <a:r>
              <a:rPr lang="fr-CA" sz="1800" dirty="0">
                <a:solidFill>
                  <a:srgbClr val="0D266D"/>
                </a:solidFill>
                <a:latin typeface="Arial"/>
                <a:ea typeface="Arial"/>
                <a:cs typeface="Arial"/>
                <a:sym typeface="Arial"/>
              </a:rPr>
              <a:t> J</a:t>
            </a:r>
            <a:r>
              <a:rPr lang="fr-CA" dirty="0">
                <a:solidFill>
                  <a:srgbClr val="0D266D"/>
                </a:solidFill>
                <a:latin typeface="Arial"/>
                <a:ea typeface="Arial"/>
                <a:cs typeface="Arial"/>
                <a:sym typeface="Arial"/>
              </a:rPr>
              <a:t>e vous suggère d’arrêter tout exercice jusqu’à ce que vous ayez vu votre médecin, car vos douleurs sont peut-être associées à quelque chose de grave</a:t>
            </a:r>
            <a:r>
              <a:rPr lang="fr-CA" sz="1800" dirty="0">
                <a:solidFill>
                  <a:srgbClr val="0D266D"/>
                </a:solidFill>
                <a:latin typeface="Arial"/>
                <a:ea typeface="Arial"/>
                <a:cs typeface="Arial"/>
                <a:sym typeface="Arial"/>
              </a:rPr>
              <a:t>.</a:t>
            </a:r>
            <a:endParaRPr sz="1800" dirty="0">
              <a:solidFill>
                <a:srgbClr val="0D266D"/>
              </a:solidFill>
            </a:endParaRPr>
          </a:p>
        </p:txBody>
      </p:sp>
    </p:spTree>
    <p:extLst>
      <p:ext uri="{BB962C8B-B14F-4D97-AF65-F5344CB8AC3E}">
        <p14:creationId xmlns:p14="http://schemas.microsoft.com/office/powerpoint/2010/main" val="15345369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22"/>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990"/>
              <a:buFont typeface="Play"/>
              <a:buNone/>
            </a:pPr>
            <a:r>
              <a:rPr lang="fr-CA" sz="3020"/>
              <a:t>Rétroaction</a:t>
            </a:r>
            <a:endParaRPr sz="3020"/>
          </a:p>
        </p:txBody>
      </p:sp>
      <p:sp>
        <p:nvSpPr>
          <p:cNvPr id="232" name="Google Shape;232;p22"/>
          <p:cNvSpPr txBox="1">
            <a:spLocks noGrp="1"/>
          </p:cNvSpPr>
          <p:nvPr>
            <p:ph type="body" idx="1"/>
          </p:nvPr>
        </p:nvSpPr>
        <p:spPr>
          <a:xfrm>
            <a:off x="323384" y="1531896"/>
            <a:ext cx="8532517" cy="5085008"/>
          </a:xfrm>
          <a:prstGeom prst="rect">
            <a:avLst/>
          </a:prstGeom>
          <a:noFill/>
          <a:ln>
            <a:noFill/>
          </a:ln>
        </p:spPr>
        <p:txBody>
          <a:bodyPr spcFirstLastPara="1" wrap="square" lIns="91425" tIns="91425" rIns="91425" bIns="91425" anchor="t" anchorCtr="0">
            <a:noAutofit/>
          </a:bodyPr>
          <a:lstStyle/>
          <a:p>
            <a:pPr marL="0" lvl="0" indent="0" algn="just" rtl="0">
              <a:lnSpc>
                <a:spcPct val="90000"/>
              </a:lnSpc>
              <a:spcBef>
                <a:spcPts val="0"/>
              </a:spcBef>
              <a:spcAft>
                <a:spcPts val="0"/>
              </a:spcAft>
              <a:buClr>
                <a:srgbClr val="0D266D"/>
              </a:buClr>
              <a:buSzPts val="1800"/>
              <a:buNone/>
            </a:pPr>
            <a:r>
              <a:rPr lang="fr-CA" sz="2000" dirty="0">
                <a:solidFill>
                  <a:srgbClr val="0D266D"/>
                </a:solidFill>
                <a:latin typeface="Arial" panose="020B0604020202020204" pitchFamily="34" charset="0"/>
                <a:cs typeface="Arial" panose="020B0604020202020204" pitchFamily="34" charset="0"/>
              </a:rPr>
              <a:t>L’apparition de nouveaux signes et symptômes de la maladie cardiovasculaire doit nous amener à référer au médecin. Dans ces circonstances, la pratique de l’activité physique doit être cessée. </a:t>
            </a:r>
          </a:p>
          <a:p>
            <a:pPr marL="0" lvl="0" indent="0" algn="just" rtl="0">
              <a:lnSpc>
                <a:spcPct val="90000"/>
              </a:lnSpc>
              <a:spcBef>
                <a:spcPts val="0"/>
              </a:spcBef>
              <a:spcAft>
                <a:spcPts val="0"/>
              </a:spcAft>
              <a:buClr>
                <a:srgbClr val="0D266D"/>
              </a:buClr>
              <a:buSzPts val="1800"/>
              <a:buNone/>
            </a:pPr>
            <a:endParaRPr lang="fr-CA" sz="20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r>
              <a:rPr lang="fr-CA" sz="2000" dirty="0">
                <a:solidFill>
                  <a:srgbClr val="0D266D"/>
                </a:solidFill>
                <a:latin typeface="Arial" panose="020B0604020202020204" pitchFamily="34" charset="0"/>
                <a:cs typeface="Arial" panose="020B0604020202020204" pitchFamily="34" charset="0"/>
              </a:rPr>
              <a:t>Comme monsieur Laprise fait de la marche et que cette activité se retrouve aussi dans ses activités de la vie quotidienne, il serait improbable de lui dire de ne plus marcher d’ici à ce qu’il ait vu son médecin. Par prudence, nous pouvons toutefois lui demander de marcher à une intensité qui ne provoquera pas de douleurs. Comme seuls les médecins peuvent poser un diagnostic, il faut également éviter d’être alarmiste et de sous-entendre quoi que ce soit. En effet, il se pourrait que les douleurs rapportées par monsieur Laprise ne soient pas, en fin de compte, d’origine vasculaire. </a:t>
            </a:r>
          </a:p>
          <a:p>
            <a:pPr marL="0" lvl="0" indent="0" algn="just" rtl="0">
              <a:lnSpc>
                <a:spcPct val="90000"/>
              </a:lnSpc>
              <a:spcBef>
                <a:spcPts val="0"/>
              </a:spcBef>
              <a:spcAft>
                <a:spcPts val="0"/>
              </a:spcAft>
              <a:buClr>
                <a:srgbClr val="0D266D"/>
              </a:buClr>
              <a:buSzPts val="1800"/>
              <a:buNone/>
            </a:pPr>
            <a:endParaRPr lang="fr-CA" sz="20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r>
              <a:rPr lang="fr-CA" sz="2000" dirty="0">
                <a:solidFill>
                  <a:srgbClr val="0D266D"/>
                </a:solidFill>
                <a:latin typeface="Arial" panose="020B0604020202020204" pitchFamily="34" charset="0"/>
                <a:cs typeface="Arial" panose="020B0604020202020204" pitchFamily="34" charset="0"/>
              </a:rPr>
              <a:t>Après avoir reçu la référence médicale, monsieur Laprise pourra reprendre l’entraînement et nous pourrons lui donner un programme d’entraînement sur tapis roulant. </a:t>
            </a:r>
            <a:endParaRPr sz="20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sz="20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sz="20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sz="20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sz="20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sz="2000" dirty="0">
              <a:solidFill>
                <a:srgbClr val="0D266D"/>
              </a:solidFill>
              <a:latin typeface="Arial" panose="020B0604020202020204" pitchFamily="34" charset="0"/>
              <a:cs typeface="Arial" panose="020B0604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FA42E692-FE76-7E05-14C0-C94FC7469091}"/>
              </a:ext>
            </a:extLst>
          </p:cNvPr>
          <p:cNvSpPr>
            <a:spLocks noGrp="1"/>
          </p:cNvSpPr>
          <p:nvPr>
            <p:ph type="title"/>
          </p:nvPr>
        </p:nvSpPr>
        <p:spPr/>
        <p:txBody>
          <a:bodyPr/>
          <a:lstStyle/>
          <a:p>
            <a:r>
              <a:rPr lang="fr-CA" dirty="0"/>
              <a:t>Maladie artérielle périphérique</a:t>
            </a:r>
          </a:p>
        </p:txBody>
      </p:sp>
    </p:spTree>
    <p:extLst>
      <p:ext uri="{BB962C8B-B14F-4D97-AF65-F5344CB8AC3E}">
        <p14:creationId xmlns:p14="http://schemas.microsoft.com/office/powerpoint/2010/main" val="13869679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sp>
        <p:nvSpPr>
          <p:cNvPr id="71" name="Google Shape;71;p2"/>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D60B41"/>
              </a:buClr>
              <a:buSzPts val="3000"/>
              <a:buFont typeface="Play"/>
              <a:buNone/>
            </a:pPr>
            <a:r>
              <a:rPr lang="fr-CA" dirty="0"/>
              <a:t>Conditions d’utilisation</a:t>
            </a:r>
            <a:endParaRPr dirty="0"/>
          </a:p>
        </p:txBody>
      </p:sp>
      <p:sp>
        <p:nvSpPr>
          <p:cNvPr id="16" name="Espace réservé du texte 15">
            <a:extLst>
              <a:ext uri="{FF2B5EF4-FFF2-40B4-BE49-F238E27FC236}">
                <a16:creationId xmlns:a16="http://schemas.microsoft.com/office/drawing/2014/main" id="{AA7B0D61-518D-40B8-6EDA-5F758684005F}"/>
              </a:ext>
            </a:extLst>
          </p:cNvPr>
          <p:cNvSpPr>
            <a:spLocks noGrp="1"/>
          </p:cNvSpPr>
          <p:nvPr>
            <p:ph type="body" idx="2"/>
          </p:nvPr>
        </p:nvSpPr>
        <p:spPr>
          <a:xfrm>
            <a:off x="439769" y="6473719"/>
            <a:ext cx="2145266" cy="230073"/>
          </a:xfrm>
        </p:spPr>
        <p:txBody>
          <a:bodyPr/>
          <a:lstStyle/>
          <a:p>
            <a:r>
              <a:rPr lang="fr-CA" dirty="0"/>
              <a:t>Maladie artérielle périphérique</a:t>
            </a:r>
          </a:p>
          <a:p>
            <a:endParaRPr lang="fr-CA" dirty="0"/>
          </a:p>
        </p:txBody>
      </p:sp>
      <p:pic>
        <p:nvPicPr>
          <p:cNvPr id="73" name="Google Shape;73;p2" descr="Cœur avec battements avec un remplissage uni"/>
          <p:cNvPicPr preferRelativeResize="0"/>
          <p:nvPr/>
        </p:nvPicPr>
        <p:blipFill rotWithShape="1">
          <a:blip r:embed="rId3">
            <a:alphaModFix/>
          </a:blip>
          <a:srcRect/>
          <a:stretch/>
        </p:blipFill>
        <p:spPr>
          <a:xfrm>
            <a:off x="218527" y="17251"/>
            <a:ext cx="1302589" cy="1302589"/>
          </a:xfrm>
          <a:prstGeom prst="rect">
            <a:avLst/>
          </a:prstGeom>
          <a:noFill/>
          <a:ln>
            <a:noFill/>
          </a:ln>
        </p:spPr>
      </p:pic>
      <p:sp>
        <p:nvSpPr>
          <p:cNvPr id="74" name="Google Shape;74;p2"/>
          <p:cNvSpPr txBox="1"/>
          <p:nvPr/>
        </p:nvSpPr>
        <p:spPr>
          <a:xfrm>
            <a:off x="2628901" y="4064257"/>
            <a:ext cx="6052474" cy="1297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None/>
            </a:pPr>
            <a:r>
              <a:rPr lang="fr-CA" sz="1800" b="0" i="0" u="none" strike="noStrike" cap="none" dirty="0">
                <a:solidFill>
                  <a:srgbClr val="0D266D"/>
                </a:solidFill>
                <a:latin typeface="Arial"/>
                <a:ea typeface="Arial"/>
                <a:cs typeface="Arial"/>
                <a:sym typeface="Arial"/>
              </a:rPr>
              <a:t>Sauf indication contraire, ce manuel électronique               </a:t>
            </a:r>
            <a:r>
              <a:rPr lang="fr-CA" sz="1800" b="0" i="1" u="none" strike="noStrike" cap="none" dirty="0">
                <a:solidFill>
                  <a:srgbClr val="0D266D"/>
                </a:solidFill>
                <a:latin typeface="Arial"/>
                <a:ea typeface="Arial"/>
                <a:cs typeface="Arial"/>
                <a:sym typeface="Arial"/>
              </a:rPr>
              <a:t>L’exercice et </a:t>
            </a:r>
            <a:r>
              <a:rPr lang="fr-CA" i="1" dirty="0">
                <a:solidFill>
                  <a:srgbClr val="0D266D"/>
                </a:solidFill>
                <a:latin typeface="Arial"/>
                <a:ea typeface="Arial"/>
                <a:cs typeface="Arial"/>
                <a:sym typeface="Arial"/>
              </a:rPr>
              <a:t>la maladie artérielle périphérique</a:t>
            </a:r>
            <a:r>
              <a:rPr lang="fr-CA" sz="1800" b="0" i="0" u="none" strike="noStrike" cap="none" dirty="0">
                <a:solidFill>
                  <a:srgbClr val="0D266D"/>
                </a:solidFill>
                <a:latin typeface="Arial"/>
                <a:ea typeface="Arial"/>
                <a:cs typeface="Arial"/>
                <a:sym typeface="Arial"/>
              </a:rPr>
              <a:t>, produit par Patricia Blackburn, est sous licence </a:t>
            </a:r>
            <a:r>
              <a:rPr lang="fr-CA" sz="1800" b="0" i="0" u="sng" strike="noStrike" cap="none" dirty="0">
                <a:solidFill>
                  <a:srgbClr val="0D266D"/>
                </a:solidFill>
                <a:latin typeface="Arial"/>
                <a:ea typeface="Arial"/>
                <a:cs typeface="Arial"/>
                <a:sym typeface="Arial"/>
                <a:hlinkClick r:id="rId4">
                  <a:extLst>
                    <a:ext uri="{A12FA001-AC4F-418D-AE19-62706E023703}">
                      <ahyp:hlinkClr xmlns:ahyp="http://schemas.microsoft.com/office/drawing/2018/hyperlinkcolor" val="tx"/>
                    </a:ext>
                  </a:extLst>
                </a:hlinkClick>
              </a:rPr>
              <a:t>CC-BY-NC-SA 4.0</a:t>
            </a:r>
            <a:r>
              <a:rPr lang="fr-CA" sz="1800" b="0" i="0" strike="noStrike" cap="none" dirty="0">
                <a:solidFill>
                  <a:srgbClr val="0D266D"/>
                </a:solidFill>
                <a:latin typeface="Arial"/>
                <a:ea typeface="Arial"/>
                <a:cs typeface="Arial"/>
                <a:sym typeface="Arial"/>
              </a:rPr>
              <a:t>.</a:t>
            </a:r>
            <a:endParaRPr sz="1800" dirty="0">
              <a:solidFill>
                <a:srgbClr val="0D266D"/>
              </a:solidFill>
              <a:latin typeface="Arial"/>
              <a:ea typeface="Arial"/>
              <a:cs typeface="Arial"/>
              <a:sym typeface="Arial"/>
            </a:endParaRPr>
          </a:p>
        </p:txBody>
      </p:sp>
      <p:pic>
        <p:nvPicPr>
          <p:cNvPr id="75" name="Google Shape;75;p2" descr="Une image contenant Police, symbole, Graphique, capture d’écran&#10;&#10;Description générée automatiquement"/>
          <p:cNvPicPr preferRelativeResize="0"/>
          <p:nvPr/>
        </p:nvPicPr>
        <p:blipFill rotWithShape="1">
          <a:blip r:embed="rId5">
            <a:alphaModFix/>
          </a:blip>
          <a:srcRect/>
          <a:stretch/>
        </p:blipFill>
        <p:spPr>
          <a:xfrm>
            <a:off x="772408" y="4225815"/>
            <a:ext cx="1717376" cy="603765"/>
          </a:xfrm>
          <a:prstGeom prst="rect">
            <a:avLst/>
          </a:prstGeom>
          <a:noFill/>
          <a:ln>
            <a:noFill/>
          </a:ln>
        </p:spPr>
      </p:pic>
      <p:pic>
        <p:nvPicPr>
          <p:cNvPr id="76" name="Google Shape;76;p2" descr="Une image contenant texte, Graphique, Police, graphisme&#10;&#10;Description générée automatiquement"/>
          <p:cNvPicPr preferRelativeResize="0"/>
          <p:nvPr/>
        </p:nvPicPr>
        <p:blipFill rotWithShape="1">
          <a:blip r:embed="rId6">
            <a:alphaModFix/>
          </a:blip>
          <a:srcRect/>
          <a:stretch/>
        </p:blipFill>
        <p:spPr>
          <a:xfrm>
            <a:off x="885005" y="2357522"/>
            <a:ext cx="3890195" cy="1232423"/>
          </a:xfrm>
          <a:prstGeom prst="rect">
            <a:avLst/>
          </a:prstGeom>
          <a:noFill/>
          <a:ln>
            <a:noFill/>
          </a:ln>
        </p:spPr>
      </p:pic>
      <p:pic>
        <p:nvPicPr>
          <p:cNvPr id="77" name="Google Shape;77;p2" descr="Une image contenant Police, Graphique, logo, typographie&#10;&#10;Description générée automatiquement"/>
          <p:cNvPicPr preferRelativeResize="0"/>
          <p:nvPr/>
        </p:nvPicPr>
        <p:blipFill rotWithShape="1">
          <a:blip r:embed="rId7">
            <a:alphaModFix/>
          </a:blip>
          <a:srcRect/>
          <a:stretch/>
        </p:blipFill>
        <p:spPr>
          <a:xfrm>
            <a:off x="5321300" y="2744347"/>
            <a:ext cx="2122405" cy="659816"/>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15">
          <a:extLst>
            <a:ext uri="{FF2B5EF4-FFF2-40B4-BE49-F238E27FC236}">
              <a16:creationId xmlns:a16="http://schemas.microsoft.com/office/drawing/2014/main" id="{C42E7536-3DC4-B264-7AB5-79A387C468C0}"/>
            </a:ext>
          </a:extLst>
        </p:cNvPr>
        <p:cNvGrpSpPr/>
        <p:nvPr/>
      </p:nvGrpSpPr>
      <p:grpSpPr>
        <a:xfrm>
          <a:off x="0" y="0"/>
          <a:ext cx="0" cy="0"/>
          <a:chOff x="0" y="0"/>
          <a:chExt cx="0" cy="0"/>
        </a:xfrm>
      </p:grpSpPr>
      <p:sp>
        <p:nvSpPr>
          <p:cNvPr id="316" name="Google Shape;316;p27">
            <a:extLst>
              <a:ext uri="{FF2B5EF4-FFF2-40B4-BE49-F238E27FC236}">
                <a16:creationId xmlns:a16="http://schemas.microsoft.com/office/drawing/2014/main" id="{69EAC3C9-61D5-47F7-6C58-C90DF6020816}"/>
              </a:ext>
            </a:extLst>
          </p:cNvPr>
          <p:cNvSpPr txBox="1">
            <a:spLocks noGrp="1"/>
          </p:cNvSpPr>
          <p:nvPr>
            <p:ph type="title"/>
          </p:nvPr>
        </p:nvSpPr>
        <p:spPr>
          <a:xfrm>
            <a:off x="1695450" y="363757"/>
            <a:ext cx="6819900" cy="60957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D60B41"/>
              </a:buClr>
              <a:buSzPts val="3000"/>
              <a:buFont typeface="Play"/>
              <a:buNone/>
            </a:pPr>
            <a:r>
              <a:rPr lang="fr-CA" dirty="0"/>
              <a:t>Monsieur Laprise revient vous voir</a:t>
            </a:r>
            <a:endParaRPr dirty="0"/>
          </a:p>
        </p:txBody>
      </p:sp>
      <p:sp>
        <p:nvSpPr>
          <p:cNvPr id="317" name="Google Shape;317;p27">
            <a:extLst>
              <a:ext uri="{FF2B5EF4-FFF2-40B4-BE49-F238E27FC236}">
                <a16:creationId xmlns:a16="http://schemas.microsoft.com/office/drawing/2014/main" id="{CBA58962-2588-9FDA-9AEC-EB9DC3BC33A0}"/>
              </a:ext>
            </a:extLst>
          </p:cNvPr>
          <p:cNvSpPr txBox="1">
            <a:spLocks noGrp="1"/>
          </p:cNvSpPr>
          <p:nvPr>
            <p:ph type="body" idx="2"/>
          </p:nvPr>
        </p:nvSpPr>
        <p:spPr>
          <a:prstGeom prst="rect">
            <a:avLst/>
          </a:prstGeom>
          <a:noFill/>
          <a:ln>
            <a:noFill/>
          </a:ln>
        </p:spPr>
        <p:txBody>
          <a:bodyPr spcFirstLastPara="1" wrap="square" lIns="91425" tIns="45700" rIns="91425" bIns="45700" anchor="t" anchorCtr="0">
            <a:noAutofit/>
          </a:bodyPr>
          <a:lstStyle/>
          <a:p>
            <a:pPr algn="r"/>
            <a:r>
              <a:rPr lang="fr-CA" dirty="0"/>
              <a:t>Maladie artérielle périphérique</a:t>
            </a:r>
          </a:p>
        </p:txBody>
      </p:sp>
      <p:pic>
        <p:nvPicPr>
          <p:cNvPr id="318" name="Google Shape;318;p27" descr="Cœur avec battements avec un remplissage uni">
            <a:extLst>
              <a:ext uri="{FF2B5EF4-FFF2-40B4-BE49-F238E27FC236}">
                <a16:creationId xmlns:a16="http://schemas.microsoft.com/office/drawing/2014/main" id="{661390FD-91FE-BE9C-72C7-A0AFE52CCB56}"/>
              </a:ext>
            </a:extLst>
          </p:cNvPr>
          <p:cNvPicPr preferRelativeResize="0"/>
          <p:nvPr/>
        </p:nvPicPr>
        <p:blipFill rotWithShape="1">
          <a:blip r:embed="rId3">
            <a:alphaModFix/>
          </a:blip>
          <a:srcRect/>
          <a:stretch/>
        </p:blipFill>
        <p:spPr>
          <a:xfrm>
            <a:off x="466186" y="17251"/>
            <a:ext cx="1302589" cy="1302589"/>
          </a:xfrm>
          <a:prstGeom prst="rect">
            <a:avLst/>
          </a:prstGeom>
          <a:noFill/>
          <a:ln>
            <a:noFill/>
          </a:ln>
        </p:spPr>
      </p:pic>
      <p:sp>
        <p:nvSpPr>
          <p:cNvPr id="2" name="Google Shape;246;p24">
            <a:extLst>
              <a:ext uri="{FF2B5EF4-FFF2-40B4-BE49-F238E27FC236}">
                <a16:creationId xmlns:a16="http://schemas.microsoft.com/office/drawing/2014/main" id="{C59BDCE8-D6F5-7E58-DFE0-616F9B6F5173}"/>
              </a:ext>
            </a:extLst>
          </p:cNvPr>
          <p:cNvSpPr txBox="1"/>
          <p:nvPr/>
        </p:nvSpPr>
        <p:spPr>
          <a:xfrm>
            <a:off x="4146115" y="1663648"/>
            <a:ext cx="4607592" cy="3416400"/>
          </a:xfrm>
          <a:prstGeom prst="rect">
            <a:avLst/>
          </a:prstGeom>
          <a:noFill/>
          <a:ln>
            <a:noFill/>
          </a:ln>
        </p:spPr>
        <p:txBody>
          <a:bodyPr spcFirstLastPara="1" wrap="square" lIns="91425" tIns="91425" rIns="91425" bIns="91425" anchor="t" anchorCtr="0">
            <a:noAutofit/>
          </a:bodyPr>
          <a:lstStyle/>
          <a:p>
            <a:pPr marL="0" marR="0" lvl="0" indent="0" rtl="0">
              <a:lnSpc>
                <a:spcPct val="90000"/>
              </a:lnSpc>
              <a:spcBef>
                <a:spcPts val="0"/>
              </a:spcBef>
              <a:spcAft>
                <a:spcPts val="0"/>
              </a:spcAft>
              <a:buClr>
                <a:srgbClr val="0D266D"/>
              </a:buClr>
              <a:buSzPts val="2200"/>
              <a:buFont typeface="Arial"/>
              <a:buNone/>
            </a:pPr>
            <a:r>
              <a:rPr lang="fr-CA" sz="2400" b="0" i="0" u="none" strike="noStrike" cap="none" dirty="0">
                <a:solidFill>
                  <a:srgbClr val="0D266D"/>
                </a:solidFill>
                <a:latin typeface="Arial" panose="020B0604020202020204" pitchFamily="34" charset="0"/>
                <a:ea typeface="Arial"/>
                <a:cs typeface="Arial" panose="020B0604020202020204" pitchFamily="34" charset="0"/>
                <a:sym typeface="Arial"/>
              </a:rPr>
              <a:t>Monsieur Laprise vient vous rencontrer 4 semaines plus tard. Il a reçu un diagnostic de maladie artérielle périphérique (stade </a:t>
            </a:r>
            <a:r>
              <a:rPr lang="fr-CA" sz="2400" b="0" i="0" u="none" strike="noStrike" cap="none" dirty="0" err="1">
                <a:solidFill>
                  <a:srgbClr val="0D266D"/>
                </a:solidFill>
                <a:latin typeface="Arial" panose="020B0604020202020204" pitchFamily="34" charset="0"/>
                <a:ea typeface="Arial"/>
                <a:cs typeface="Arial" panose="020B0604020202020204" pitchFamily="34" charset="0"/>
                <a:sym typeface="Arial"/>
              </a:rPr>
              <a:t>IIa</a:t>
            </a:r>
            <a:r>
              <a:rPr lang="fr-CA" sz="2400" b="0" i="0" u="none" strike="noStrike" cap="none" dirty="0">
                <a:solidFill>
                  <a:srgbClr val="0D266D"/>
                </a:solidFill>
                <a:latin typeface="Arial" panose="020B0604020202020204" pitchFamily="34" charset="0"/>
                <a:ea typeface="Arial"/>
                <a:cs typeface="Arial" panose="020B0604020202020204" pitchFamily="34" charset="0"/>
                <a:sym typeface="Arial"/>
              </a:rPr>
              <a:t>). </a:t>
            </a:r>
            <a:endParaRPr sz="2400" b="0" i="0" u="none" strike="noStrike" cap="none" dirty="0">
              <a:solidFill>
                <a:srgbClr val="0D266D"/>
              </a:solidFill>
              <a:latin typeface="Arial" panose="020B0604020202020204" pitchFamily="34" charset="0"/>
              <a:ea typeface="Arial"/>
              <a:cs typeface="Arial" panose="020B0604020202020204" pitchFamily="34" charset="0"/>
              <a:sym typeface="Arial"/>
            </a:endParaRPr>
          </a:p>
          <a:p>
            <a:pPr marL="0" marR="0" lvl="0" indent="0" rtl="0">
              <a:lnSpc>
                <a:spcPct val="90000"/>
              </a:lnSpc>
              <a:spcBef>
                <a:spcPts val="1200"/>
              </a:spcBef>
              <a:spcAft>
                <a:spcPts val="0"/>
              </a:spcAft>
              <a:buClr>
                <a:srgbClr val="0D266D"/>
              </a:buClr>
              <a:buSzPts val="2200"/>
              <a:buFont typeface="Arial"/>
              <a:buNone/>
            </a:pPr>
            <a:r>
              <a:rPr lang="fr-CA" sz="2400" b="0" i="0" u="none" strike="noStrike" cap="none" dirty="0">
                <a:solidFill>
                  <a:srgbClr val="0D266D"/>
                </a:solidFill>
                <a:latin typeface="Arial" panose="020B0604020202020204" pitchFamily="34" charset="0"/>
                <a:ea typeface="Arial"/>
                <a:cs typeface="Arial" panose="020B0604020202020204" pitchFamily="34" charset="0"/>
                <a:sym typeface="Arial"/>
              </a:rPr>
              <a:t>Il tient à vous remercier de l’avoir </a:t>
            </a:r>
            <a:r>
              <a:rPr lang="fr-CA" sz="2400" dirty="0">
                <a:solidFill>
                  <a:srgbClr val="0D266D"/>
                </a:solidFill>
                <a:latin typeface="Arial" panose="020B0604020202020204" pitchFamily="34" charset="0"/>
                <a:cs typeface="Arial" panose="020B0604020202020204" pitchFamily="34" charset="0"/>
              </a:rPr>
              <a:t>référé</a:t>
            </a:r>
            <a:r>
              <a:rPr lang="fr-CA" sz="2400" b="0" i="0" u="none" strike="noStrike" cap="none" dirty="0">
                <a:solidFill>
                  <a:srgbClr val="0D266D"/>
                </a:solidFill>
                <a:latin typeface="Arial" panose="020B0604020202020204" pitchFamily="34" charset="0"/>
                <a:ea typeface="Arial"/>
                <a:cs typeface="Arial" panose="020B0604020202020204" pitchFamily="34" charset="0"/>
                <a:sym typeface="Arial"/>
              </a:rPr>
              <a:t> chez son médecin la dernière fois. En accord avec ce dernier, il peut reprendre l’entraînement et pourra continuer de s’entraîner sous votre supervision.</a:t>
            </a:r>
            <a:endParaRPr sz="2400" b="0" i="0" u="none" strike="noStrike" cap="none" dirty="0">
              <a:solidFill>
                <a:srgbClr val="0D266D"/>
              </a:solidFill>
              <a:latin typeface="Arial" panose="020B0604020202020204" pitchFamily="34" charset="0"/>
              <a:ea typeface="Arial"/>
              <a:cs typeface="Arial" panose="020B0604020202020204" pitchFamily="34" charset="0"/>
              <a:sym typeface="Arial"/>
            </a:endParaRPr>
          </a:p>
        </p:txBody>
      </p:sp>
      <p:pic>
        <p:nvPicPr>
          <p:cNvPr id="3" name="Image 2">
            <a:extLst>
              <a:ext uri="{FF2B5EF4-FFF2-40B4-BE49-F238E27FC236}">
                <a16:creationId xmlns:a16="http://schemas.microsoft.com/office/drawing/2014/main" id="{B2D1AFEE-1B0E-0B85-D242-4E272D8BC02C}"/>
              </a:ext>
            </a:extLst>
          </p:cNvPr>
          <p:cNvPicPr>
            <a:picLocks noChangeAspect="1"/>
          </p:cNvPicPr>
          <p:nvPr/>
        </p:nvPicPr>
        <p:blipFill>
          <a:blip r:embed="rId4"/>
          <a:stretch>
            <a:fillRect/>
          </a:stretch>
        </p:blipFill>
        <p:spPr>
          <a:xfrm>
            <a:off x="376177" y="1698686"/>
            <a:ext cx="3538598" cy="4353917"/>
          </a:xfrm>
          <a:prstGeom prst="rect">
            <a:avLst/>
          </a:prstGeom>
        </p:spPr>
      </p:pic>
    </p:spTree>
    <p:extLst>
      <p:ext uri="{BB962C8B-B14F-4D97-AF65-F5344CB8AC3E}">
        <p14:creationId xmlns:p14="http://schemas.microsoft.com/office/powerpoint/2010/main" val="15746535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60">
          <a:extLst>
            <a:ext uri="{FF2B5EF4-FFF2-40B4-BE49-F238E27FC236}">
              <a16:creationId xmlns:a16="http://schemas.microsoft.com/office/drawing/2014/main" id="{20D392D0-ADA1-6A52-73FE-41AB6193C1DB}"/>
            </a:ext>
          </a:extLst>
        </p:cNvPr>
        <p:cNvGrpSpPr/>
        <p:nvPr/>
      </p:nvGrpSpPr>
      <p:grpSpPr>
        <a:xfrm>
          <a:off x="0" y="0"/>
          <a:ext cx="0" cy="0"/>
          <a:chOff x="0" y="0"/>
          <a:chExt cx="0" cy="0"/>
        </a:xfrm>
      </p:grpSpPr>
      <p:sp>
        <p:nvSpPr>
          <p:cNvPr id="8" name="ZoneTexte 7">
            <a:extLst>
              <a:ext uri="{FF2B5EF4-FFF2-40B4-BE49-F238E27FC236}">
                <a16:creationId xmlns:a16="http://schemas.microsoft.com/office/drawing/2014/main" id="{81079793-3E90-7A91-00DC-25BC204664E9}"/>
              </a:ext>
            </a:extLst>
          </p:cNvPr>
          <p:cNvSpPr txBox="1"/>
          <p:nvPr/>
        </p:nvSpPr>
        <p:spPr>
          <a:xfrm>
            <a:off x="659276" y="2131872"/>
            <a:ext cx="7825448" cy="452432"/>
          </a:xfrm>
          <a:prstGeom prst="rect">
            <a:avLst/>
          </a:prstGeom>
          <a:noFill/>
        </p:spPr>
        <p:txBody>
          <a:bodyPr wrap="square">
            <a:spAutoFit/>
          </a:bodyPr>
          <a:lstStyle/>
          <a:p>
            <a:pPr marL="0" lvl="0" indent="0" rtl="0">
              <a:lnSpc>
                <a:spcPct val="90000"/>
              </a:lnSpc>
              <a:spcBef>
                <a:spcPts val="0"/>
              </a:spcBef>
              <a:spcAft>
                <a:spcPts val="0"/>
              </a:spcAft>
              <a:buClr>
                <a:srgbClr val="0D266D"/>
              </a:buClr>
              <a:buSzPts val="1800"/>
              <a:buNone/>
            </a:pPr>
            <a:r>
              <a:rPr lang="fr-CA" sz="2600" dirty="0">
                <a:solidFill>
                  <a:srgbClr val="0D266D"/>
                </a:solidFill>
                <a:latin typeface="Arial" panose="020B0604020202020204" pitchFamily="34" charset="0"/>
                <a:cs typeface="Arial" panose="020B0604020202020204" pitchFamily="34" charset="0"/>
              </a:rPr>
              <a:t>Stade </a:t>
            </a:r>
            <a:r>
              <a:rPr lang="fr-CA" sz="2600" dirty="0" err="1">
                <a:solidFill>
                  <a:srgbClr val="0D266D"/>
                </a:solidFill>
                <a:latin typeface="Arial" panose="020B0604020202020204" pitchFamily="34" charset="0"/>
                <a:cs typeface="Arial" panose="020B0604020202020204" pitchFamily="34" charset="0"/>
              </a:rPr>
              <a:t>IIa</a:t>
            </a:r>
            <a:r>
              <a:rPr lang="fr-CA" sz="2600" dirty="0">
                <a:solidFill>
                  <a:srgbClr val="0D266D"/>
                </a:solidFill>
                <a:latin typeface="Arial" panose="020B0604020202020204" pitchFamily="34" charset="0"/>
                <a:cs typeface="Arial" panose="020B0604020202020204" pitchFamily="34" charset="0"/>
              </a:rPr>
              <a:t> : Claudication modérée à sévère</a:t>
            </a:r>
            <a:endParaRPr lang="fr-CA" sz="2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326340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15">
          <a:extLst>
            <a:ext uri="{FF2B5EF4-FFF2-40B4-BE49-F238E27FC236}">
              <a16:creationId xmlns:a16="http://schemas.microsoft.com/office/drawing/2014/main" id="{FF95C0E0-C45D-841D-4EE5-FF9BFCB661B5}"/>
            </a:ext>
          </a:extLst>
        </p:cNvPr>
        <p:cNvGrpSpPr/>
        <p:nvPr/>
      </p:nvGrpSpPr>
      <p:grpSpPr>
        <a:xfrm>
          <a:off x="0" y="0"/>
          <a:ext cx="0" cy="0"/>
          <a:chOff x="0" y="0"/>
          <a:chExt cx="0" cy="0"/>
        </a:xfrm>
      </p:grpSpPr>
      <p:sp>
        <p:nvSpPr>
          <p:cNvPr id="316" name="Google Shape;316;p27">
            <a:extLst>
              <a:ext uri="{FF2B5EF4-FFF2-40B4-BE49-F238E27FC236}">
                <a16:creationId xmlns:a16="http://schemas.microsoft.com/office/drawing/2014/main" id="{DD0B5C8F-3D58-C925-0B8F-8ABDE931F5B3}"/>
              </a:ext>
            </a:extLst>
          </p:cNvPr>
          <p:cNvSpPr txBox="1">
            <a:spLocks noGrp="1"/>
          </p:cNvSpPr>
          <p:nvPr>
            <p:ph type="title"/>
          </p:nvPr>
        </p:nvSpPr>
        <p:spPr>
          <a:xfrm>
            <a:off x="1768774" y="363757"/>
            <a:ext cx="6746575" cy="60957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D60B41"/>
              </a:buClr>
              <a:buSzPts val="3000"/>
              <a:buFont typeface="Play"/>
              <a:buNone/>
            </a:pPr>
            <a:r>
              <a:rPr lang="fr-CA" dirty="0"/>
              <a:t>Maladie artérielle périphérique</a:t>
            </a:r>
            <a:endParaRPr dirty="0"/>
          </a:p>
        </p:txBody>
      </p:sp>
      <p:sp>
        <p:nvSpPr>
          <p:cNvPr id="317" name="Google Shape;317;p27">
            <a:extLst>
              <a:ext uri="{FF2B5EF4-FFF2-40B4-BE49-F238E27FC236}">
                <a16:creationId xmlns:a16="http://schemas.microsoft.com/office/drawing/2014/main" id="{8D3275D5-3871-A339-C9BA-3D00C369AFEE}"/>
              </a:ext>
            </a:extLst>
          </p:cNvPr>
          <p:cNvSpPr txBox="1">
            <a:spLocks noGrp="1"/>
          </p:cNvSpPr>
          <p:nvPr>
            <p:ph type="body" idx="2"/>
          </p:nvPr>
        </p:nvSpPr>
        <p:spPr>
          <a:prstGeom prst="rect">
            <a:avLst/>
          </a:prstGeom>
          <a:noFill/>
          <a:ln>
            <a:noFill/>
          </a:ln>
        </p:spPr>
        <p:txBody>
          <a:bodyPr spcFirstLastPara="1" wrap="square" lIns="91425" tIns="45700" rIns="91425" bIns="45700" anchor="t" anchorCtr="0">
            <a:noAutofit/>
          </a:bodyPr>
          <a:lstStyle/>
          <a:p>
            <a:pPr algn="r"/>
            <a:r>
              <a:rPr lang="fr-CA" dirty="0"/>
              <a:t>Maladie artérielle périphérique</a:t>
            </a:r>
          </a:p>
        </p:txBody>
      </p:sp>
      <p:pic>
        <p:nvPicPr>
          <p:cNvPr id="318" name="Google Shape;318;p27" descr="Cœur avec battements avec un remplissage uni">
            <a:extLst>
              <a:ext uri="{FF2B5EF4-FFF2-40B4-BE49-F238E27FC236}">
                <a16:creationId xmlns:a16="http://schemas.microsoft.com/office/drawing/2014/main" id="{BA3A6E2A-B82D-8596-007D-5303F7676179}"/>
              </a:ext>
            </a:extLst>
          </p:cNvPr>
          <p:cNvPicPr preferRelativeResize="0"/>
          <p:nvPr/>
        </p:nvPicPr>
        <p:blipFill rotWithShape="1">
          <a:blip r:embed="rId3">
            <a:alphaModFix/>
          </a:blip>
          <a:srcRect/>
          <a:stretch/>
        </p:blipFill>
        <p:spPr>
          <a:xfrm>
            <a:off x="466186" y="17251"/>
            <a:ext cx="1302589" cy="1302589"/>
          </a:xfrm>
          <a:prstGeom prst="rect">
            <a:avLst/>
          </a:prstGeom>
          <a:noFill/>
          <a:ln>
            <a:noFill/>
          </a:ln>
        </p:spPr>
      </p:pic>
      <p:sp>
        <p:nvSpPr>
          <p:cNvPr id="2" name="Google Shape;343;p30">
            <a:extLst>
              <a:ext uri="{FF2B5EF4-FFF2-40B4-BE49-F238E27FC236}">
                <a16:creationId xmlns:a16="http://schemas.microsoft.com/office/drawing/2014/main" id="{E6B75FE9-60D6-41F5-8EA9-A496257914AC}"/>
              </a:ext>
            </a:extLst>
          </p:cNvPr>
          <p:cNvSpPr txBox="1"/>
          <p:nvPr/>
        </p:nvSpPr>
        <p:spPr>
          <a:xfrm>
            <a:off x="3799814" y="1666344"/>
            <a:ext cx="4924058" cy="120028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CA" sz="2400" b="1" i="0" u="none" strike="noStrike" dirty="0">
                <a:solidFill>
                  <a:srgbClr val="0D266D"/>
                </a:solidFill>
                <a:latin typeface="Arial"/>
                <a:ea typeface="Arial"/>
                <a:cs typeface="Arial"/>
                <a:sym typeface="Arial"/>
              </a:rPr>
              <a:t>Écoutez l’audio et répondre à la question de monsieur Laprise à la page suivante.</a:t>
            </a:r>
            <a:endParaRPr sz="2400" b="1" dirty="0">
              <a:solidFill>
                <a:srgbClr val="0D266D"/>
              </a:solidFill>
              <a:latin typeface="Arial"/>
              <a:ea typeface="Arial"/>
              <a:cs typeface="Arial"/>
              <a:sym typeface="Arial"/>
            </a:endParaRPr>
          </a:p>
        </p:txBody>
      </p:sp>
      <p:pic>
        <p:nvPicPr>
          <p:cNvPr id="4" name="Graphique 3" descr="Volume avec un remplissage uni">
            <a:hlinkClick r:id="rId4"/>
            <a:extLst>
              <a:ext uri="{FF2B5EF4-FFF2-40B4-BE49-F238E27FC236}">
                <a16:creationId xmlns:a16="http://schemas.microsoft.com/office/drawing/2014/main" id="{C9EE78AE-790F-89F1-5E85-D5D5B52988A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948098" y="2894836"/>
            <a:ext cx="509836" cy="509836"/>
          </a:xfrm>
          <a:prstGeom prst="rect">
            <a:avLst/>
          </a:prstGeom>
        </p:spPr>
      </p:pic>
      <p:pic>
        <p:nvPicPr>
          <p:cNvPr id="6" name="Image 5">
            <a:extLst>
              <a:ext uri="{FF2B5EF4-FFF2-40B4-BE49-F238E27FC236}">
                <a16:creationId xmlns:a16="http://schemas.microsoft.com/office/drawing/2014/main" id="{2CB6ABD5-AE11-A17C-501C-3CC17C3CC685}"/>
              </a:ext>
            </a:extLst>
          </p:cNvPr>
          <p:cNvPicPr>
            <a:picLocks noChangeAspect="1"/>
          </p:cNvPicPr>
          <p:nvPr/>
        </p:nvPicPr>
        <p:blipFill>
          <a:blip r:embed="rId7"/>
          <a:srcRect r="43872"/>
          <a:stretch/>
        </p:blipFill>
        <p:spPr>
          <a:xfrm>
            <a:off x="258793" y="1702335"/>
            <a:ext cx="3227357" cy="4312483"/>
          </a:xfrm>
          <a:prstGeom prst="rect">
            <a:avLst/>
          </a:prstGeom>
        </p:spPr>
      </p:pic>
      <p:sp>
        <p:nvSpPr>
          <p:cNvPr id="5" name="ZoneTexte 4">
            <a:extLst>
              <a:ext uri="{FF2B5EF4-FFF2-40B4-BE49-F238E27FC236}">
                <a16:creationId xmlns:a16="http://schemas.microsoft.com/office/drawing/2014/main" id="{7C587D35-D6B5-9E3D-C439-90BCD6059346}"/>
              </a:ext>
            </a:extLst>
          </p:cNvPr>
          <p:cNvSpPr txBox="1"/>
          <p:nvPr/>
        </p:nvSpPr>
        <p:spPr>
          <a:xfrm>
            <a:off x="4613820" y="2866632"/>
            <a:ext cx="4110052" cy="1200329"/>
          </a:xfrm>
          <a:prstGeom prst="rect">
            <a:avLst/>
          </a:prstGeom>
          <a:noFill/>
        </p:spPr>
        <p:txBody>
          <a:bodyPr wrap="square">
            <a:spAutoFit/>
          </a:bodyPr>
          <a:lstStyle/>
          <a:p>
            <a:r>
              <a:rPr lang="fr-FR" dirty="0">
                <a:latin typeface="Arial" panose="020B0604020202020204" pitchFamily="34" charset="0"/>
                <a:cs typeface="Arial" panose="020B0604020202020204" pitchFamily="34" charset="0"/>
                <a:hlinkClick r:id="rId4"/>
              </a:rPr>
              <a:t>https://uqac.ca.panopto.com/Panopto/Pages/Viewer.aspx?id=fbd3139f-3610-4c28-aded-b29e00ed877d</a:t>
            </a:r>
            <a:endParaRPr lang="fr-FR" dirty="0">
              <a:latin typeface="Arial" panose="020B0604020202020204" pitchFamily="34" charset="0"/>
              <a:cs typeface="Arial" panose="020B0604020202020204" pitchFamily="34" charset="0"/>
            </a:endParaRPr>
          </a:p>
          <a:p>
            <a:endParaRPr lang="fr-F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878143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15">
          <a:extLst>
            <a:ext uri="{FF2B5EF4-FFF2-40B4-BE49-F238E27FC236}">
              <a16:creationId xmlns:a16="http://schemas.microsoft.com/office/drawing/2014/main" id="{AC9DE112-724B-944C-66E7-9FD9809BA773}"/>
            </a:ext>
          </a:extLst>
        </p:cNvPr>
        <p:cNvGrpSpPr/>
        <p:nvPr/>
      </p:nvGrpSpPr>
      <p:grpSpPr>
        <a:xfrm>
          <a:off x="0" y="0"/>
          <a:ext cx="0" cy="0"/>
          <a:chOff x="0" y="0"/>
          <a:chExt cx="0" cy="0"/>
        </a:xfrm>
      </p:grpSpPr>
      <p:sp>
        <p:nvSpPr>
          <p:cNvPr id="316" name="Google Shape;316;p27">
            <a:extLst>
              <a:ext uri="{FF2B5EF4-FFF2-40B4-BE49-F238E27FC236}">
                <a16:creationId xmlns:a16="http://schemas.microsoft.com/office/drawing/2014/main" id="{ACF79DB9-A69A-4BAA-05EA-187CE701CC5F}"/>
              </a:ext>
            </a:extLst>
          </p:cNvPr>
          <p:cNvSpPr txBox="1">
            <a:spLocks noGrp="1"/>
          </p:cNvSpPr>
          <p:nvPr>
            <p:ph type="title"/>
          </p:nvPr>
        </p:nvSpPr>
        <p:spPr>
          <a:xfrm>
            <a:off x="1768774" y="363757"/>
            <a:ext cx="6746575" cy="60957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D60B41"/>
              </a:buClr>
              <a:buSzPts val="3000"/>
              <a:buFont typeface="Play"/>
              <a:buNone/>
            </a:pPr>
            <a:r>
              <a:rPr lang="fr-CA" dirty="0"/>
              <a:t>Maladie artérielle périphérique</a:t>
            </a:r>
            <a:endParaRPr dirty="0"/>
          </a:p>
        </p:txBody>
      </p:sp>
      <p:sp>
        <p:nvSpPr>
          <p:cNvPr id="317" name="Google Shape;317;p27">
            <a:extLst>
              <a:ext uri="{FF2B5EF4-FFF2-40B4-BE49-F238E27FC236}">
                <a16:creationId xmlns:a16="http://schemas.microsoft.com/office/drawing/2014/main" id="{D3907BF7-533D-2A7D-70DB-A91A5FF068E5}"/>
              </a:ext>
            </a:extLst>
          </p:cNvPr>
          <p:cNvSpPr txBox="1">
            <a:spLocks noGrp="1"/>
          </p:cNvSpPr>
          <p:nvPr>
            <p:ph type="body" idx="2"/>
          </p:nvPr>
        </p:nvSpPr>
        <p:spPr>
          <a:prstGeom prst="rect">
            <a:avLst/>
          </a:prstGeom>
          <a:noFill/>
          <a:ln>
            <a:noFill/>
          </a:ln>
        </p:spPr>
        <p:txBody>
          <a:bodyPr spcFirstLastPara="1" wrap="square" lIns="91425" tIns="45700" rIns="91425" bIns="45700" anchor="t" anchorCtr="0">
            <a:noAutofit/>
          </a:bodyPr>
          <a:lstStyle/>
          <a:p>
            <a:pPr algn="r"/>
            <a:r>
              <a:rPr lang="fr-CA" dirty="0"/>
              <a:t>Maladie artérielle périphérique</a:t>
            </a:r>
          </a:p>
        </p:txBody>
      </p:sp>
      <p:pic>
        <p:nvPicPr>
          <p:cNvPr id="318" name="Google Shape;318;p27" descr="Cœur avec battements avec un remplissage uni">
            <a:extLst>
              <a:ext uri="{FF2B5EF4-FFF2-40B4-BE49-F238E27FC236}">
                <a16:creationId xmlns:a16="http://schemas.microsoft.com/office/drawing/2014/main" id="{98E977C3-5248-6E67-C61C-1B0E015E41A4}"/>
              </a:ext>
            </a:extLst>
          </p:cNvPr>
          <p:cNvPicPr preferRelativeResize="0"/>
          <p:nvPr/>
        </p:nvPicPr>
        <p:blipFill rotWithShape="1">
          <a:blip r:embed="rId3">
            <a:alphaModFix/>
          </a:blip>
          <a:srcRect/>
          <a:stretch/>
        </p:blipFill>
        <p:spPr>
          <a:xfrm>
            <a:off x="466186" y="17251"/>
            <a:ext cx="1302589" cy="1302589"/>
          </a:xfrm>
          <a:prstGeom prst="rect">
            <a:avLst/>
          </a:prstGeom>
          <a:noFill/>
          <a:ln>
            <a:noFill/>
          </a:ln>
        </p:spPr>
      </p:pic>
      <p:sp>
        <p:nvSpPr>
          <p:cNvPr id="4" name="Google Shape;361;p32">
            <a:extLst>
              <a:ext uri="{FF2B5EF4-FFF2-40B4-BE49-F238E27FC236}">
                <a16:creationId xmlns:a16="http://schemas.microsoft.com/office/drawing/2014/main" id="{7A9713F2-7E7F-59DF-71B0-B1E35B5CAD41}"/>
              </a:ext>
            </a:extLst>
          </p:cNvPr>
          <p:cNvSpPr txBox="1"/>
          <p:nvPr/>
        </p:nvSpPr>
        <p:spPr>
          <a:xfrm>
            <a:off x="359380" y="1512914"/>
            <a:ext cx="8355995" cy="4585830"/>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fr-CA" sz="2400" b="1" dirty="0">
                <a:solidFill>
                  <a:srgbClr val="0D266D"/>
                </a:solidFill>
                <a:latin typeface="Arial"/>
                <a:ea typeface="Arial"/>
                <a:cs typeface="Arial"/>
                <a:sym typeface="Arial"/>
              </a:rPr>
              <a:t>Sélectionnez l’énoncé qui répond le mieux à la question de monsieur Laprise.</a:t>
            </a:r>
            <a:endParaRPr sz="2400" dirty="0">
              <a:solidFill>
                <a:srgbClr val="0D266D"/>
              </a:solidFill>
            </a:endParaRPr>
          </a:p>
          <a:p>
            <a:pPr marL="0" marR="0" lvl="0" indent="0" rtl="0">
              <a:lnSpc>
                <a:spcPct val="100000"/>
              </a:lnSpc>
              <a:spcBef>
                <a:spcPts val="1200"/>
              </a:spcBef>
              <a:spcAft>
                <a:spcPts val="0"/>
              </a:spcAft>
              <a:buNone/>
            </a:pPr>
            <a:r>
              <a:rPr lang="fr-CA" sz="1800" b="1" dirty="0">
                <a:solidFill>
                  <a:srgbClr val="0D266D"/>
                </a:solidFill>
                <a:highlight>
                  <a:srgbClr val="CAE7F5"/>
                </a:highlight>
                <a:latin typeface="Arial"/>
                <a:ea typeface="Arial"/>
                <a:cs typeface="Arial"/>
                <a:sym typeface="Arial"/>
              </a:rPr>
              <a:t>1)</a:t>
            </a:r>
            <a:r>
              <a:rPr lang="fr-CA" sz="1800" dirty="0">
                <a:solidFill>
                  <a:srgbClr val="0D266D"/>
                </a:solidFill>
                <a:highlight>
                  <a:srgbClr val="CAE7F5"/>
                </a:highlight>
                <a:latin typeface="Arial"/>
                <a:ea typeface="Arial"/>
                <a:cs typeface="Arial"/>
                <a:sym typeface="Arial"/>
              </a:rPr>
              <a:t> Normalement, le sang circule librement dans les artères pour transporter l’oxygène et les éléments nutritifs aux muscles des jambes. La maladie artérielle périphérique est causée par une accumulation de dépôts de gras dans les artères, ce qui limite la circulation de sang dans vos jambes. Cela peut causer des douleurs lorsque vous faites de l’exercice. </a:t>
            </a:r>
            <a:endParaRPr sz="1800" dirty="0">
              <a:solidFill>
                <a:srgbClr val="0D266D"/>
              </a:solidFill>
              <a:highlight>
                <a:srgbClr val="CAE7F5"/>
              </a:highlight>
            </a:endParaRPr>
          </a:p>
          <a:p>
            <a:pPr marL="44450" marR="0" lvl="0" indent="69850" rtl="0">
              <a:lnSpc>
                <a:spcPct val="100000"/>
              </a:lnSpc>
              <a:spcBef>
                <a:spcPts val="0"/>
              </a:spcBef>
              <a:spcAft>
                <a:spcPts val="0"/>
              </a:spcAft>
              <a:buClr>
                <a:schemeClr val="dk1"/>
              </a:buClr>
              <a:buSzPts val="1800"/>
              <a:buFont typeface="Arial"/>
              <a:buNone/>
            </a:pPr>
            <a:endParaRPr sz="1800" dirty="0">
              <a:solidFill>
                <a:srgbClr val="0D266D"/>
              </a:solidFill>
              <a:highlight>
                <a:srgbClr val="FFFF00"/>
              </a:highlight>
              <a:latin typeface="Arial"/>
              <a:ea typeface="Arial"/>
              <a:cs typeface="Arial"/>
              <a:sym typeface="Arial"/>
            </a:endParaRPr>
          </a:p>
          <a:p>
            <a:pPr marL="0" marR="0" lvl="0" indent="0" rtl="0">
              <a:lnSpc>
                <a:spcPct val="100000"/>
              </a:lnSpc>
              <a:spcBef>
                <a:spcPts val="0"/>
              </a:spcBef>
              <a:spcAft>
                <a:spcPts val="0"/>
              </a:spcAft>
              <a:buNone/>
            </a:pPr>
            <a:r>
              <a:rPr lang="fr-CA" sz="1800" b="1" dirty="0">
                <a:solidFill>
                  <a:srgbClr val="0D266D"/>
                </a:solidFill>
                <a:latin typeface="Arial"/>
                <a:ea typeface="Arial"/>
                <a:cs typeface="Arial"/>
                <a:sym typeface="Arial"/>
              </a:rPr>
              <a:t>2)</a:t>
            </a:r>
            <a:r>
              <a:rPr lang="fr-CA" sz="1800" dirty="0">
                <a:solidFill>
                  <a:srgbClr val="0D266D"/>
                </a:solidFill>
                <a:latin typeface="Arial"/>
                <a:ea typeface="Arial"/>
                <a:cs typeface="Arial"/>
                <a:sym typeface="Arial"/>
              </a:rPr>
              <a:t> La maladie artérielle périphérique est causée par la présence d’athérosclérose dans les artères des membres inférieurs, ce qui engendre une diminution de la perfusion au niveau musculaire et, par conséquent, de l’ischémie. </a:t>
            </a:r>
            <a:endParaRPr sz="1800" dirty="0">
              <a:solidFill>
                <a:srgbClr val="0D266D"/>
              </a:solidFill>
            </a:endParaRPr>
          </a:p>
          <a:p>
            <a:pPr marL="0" marR="0" lvl="0" indent="0" rtl="0">
              <a:lnSpc>
                <a:spcPct val="100000"/>
              </a:lnSpc>
              <a:spcBef>
                <a:spcPts val="0"/>
              </a:spcBef>
              <a:spcAft>
                <a:spcPts val="0"/>
              </a:spcAft>
              <a:buNone/>
            </a:pPr>
            <a:endParaRPr sz="1800" dirty="0">
              <a:solidFill>
                <a:srgbClr val="0D266D"/>
              </a:solidFill>
              <a:latin typeface="Arial"/>
              <a:ea typeface="Arial"/>
              <a:cs typeface="Arial"/>
              <a:sym typeface="Arial"/>
            </a:endParaRPr>
          </a:p>
          <a:p>
            <a:pPr marL="0" marR="0" lvl="0" indent="0" rtl="0">
              <a:lnSpc>
                <a:spcPct val="100000"/>
              </a:lnSpc>
              <a:spcBef>
                <a:spcPts val="0"/>
              </a:spcBef>
              <a:spcAft>
                <a:spcPts val="0"/>
              </a:spcAft>
              <a:buNone/>
            </a:pPr>
            <a:r>
              <a:rPr lang="fr-CA" b="1" dirty="0">
                <a:solidFill>
                  <a:srgbClr val="0D266D"/>
                </a:solidFill>
                <a:latin typeface="Arial"/>
                <a:ea typeface="Arial"/>
                <a:cs typeface="Arial"/>
                <a:sym typeface="Arial"/>
              </a:rPr>
              <a:t>3</a:t>
            </a:r>
            <a:r>
              <a:rPr lang="fr-CA" sz="1800" b="1" dirty="0">
                <a:solidFill>
                  <a:srgbClr val="0D266D"/>
                </a:solidFill>
                <a:latin typeface="Arial"/>
                <a:ea typeface="Arial"/>
                <a:cs typeface="Arial"/>
                <a:sym typeface="Arial"/>
              </a:rPr>
              <a:t>)</a:t>
            </a:r>
            <a:r>
              <a:rPr lang="fr-CA" sz="1800" dirty="0">
                <a:solidFill>
                  <a:srgbClr val="0D266D"/>
                </a:solidFill>
                <a:latin typeface="Arial"/>
                <a:ea typeface="Arial"/>
                <a:cs typeface="Arial"/>
                <a:sym typeface="Arial"/>
              </a:rPr>
              <a:t> La maladie artérielle périphérique est une maladie qui touche les artères et qui cause des douleurs.</a:t>
            </a:r>
            <a:endParaRPr sz="1800" dirty="0">
              <a:solidFill>
                <a:srgbClr val="0D266D"/>
              </a:solidFill>
            </a:endParaRPr>
          </a:p>
        </p:txBody>
      </p:sp>
    </p:spTree>
    <p:extLst>
      <p:ext uri="{BB962C8B-B14F-4D97-AF65-F5344CB8AC3E}">
        <p14:creationId xmlns:p14="http://schemas.microsoft.com/office/powerpoint/2010/main" val="5957745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30">
          <a:extLst>
            <a:ext uri="{FF2B5EF4-FFF2-40B4-BE49-F238E27FC236}">
              <a16:creationId xmlns:a16="http://schemas.microsoft.com/office/drawing/2014/main" id="{6BC13E59-01E3-1010-34F7-80DA65662AE6}"/>
            </a:ext>
          </a:extLst>
        </p:cNvPr>
        <p:cNvGrpSpPr/>
        <p:nvPr/>
      </p:nvGrpSpPr>
      <p:grpSpPr>
        <a:xfrm>
          <a:off x="0" y="0"/>
          <a:ext cx="0" cy="0"/>
          <a:chOff x="0" y="0"/>
          <a:chExt cx="0" cy="0"/>
        </a:xfrm>
      </p:grpSpPr>
      <p:sp>
        <p:nvSpPr>
          <p:cNvPr id="231" name="Google Shape;231;p22">
            <a:extLst>
              <a:ext uri="{FF2B5EF4-FFF2-40B4-BE49-F238E27FC236}">
                <a16:creationId xmlns:a16="http://schemas.microsoft.com/office/drawing/2014/main" id="{36A216F4-3C2B-FC00-7CE1-F42FAAA0CE1A}"/>
              </a:ext>
            </a:extLst>
          </p:cNvPr>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990"/>
              <a:buFont typeface="Play"/>
              <a:buNone/>
            </a:pPr>
            <a:r>
              <a:rPr lang="fr-CA" sz="3020"/>
              <a:t>Rétroaction</a:t>
            </a:r>
            <a:endParaRPr sz="3020"/>
          </a:p>
        </p:txBody>
      </p:sp>
      <p:pic>
        <p:nvPicPr>
          <p:cNvPr id="2" name="Graphique 1">
            <a:extLst>
              <a:ext uri="{FF2B5EF4-FFF2-40B4-BE49-F238E27FC236}">
                <a16:creationId xmlns:a16="http://schemas.microsoft.com/office/drawing/2014/main" id="{A2F024DA-801B-4407-D428-4869344E2BFC}"/>
              </a:ext>
            </a:extLst>
          </p:cNvPr>
          <p:cNvPicPr>
            <a:picLocks noChangeAspect="1"/>
          </p:cNvPicPr>
          <p:nvPr/>
        </p:nvPicPr>
        <p:blipFill>
          <a:blip r:embed="rId3">
            <a:extLst>
              <a:ext uri="{96DAC541-7B7A-43D3-8B79-37D633B846F1}">
                <asvg:svgBlip xmlns:asvg="http://schemas.microsoft.com/office/drawing/2016/SVG/main" r:embed="rId4"/>
              </a:ext>
            </a:extLst>
          </a:blip>
          <a:srcRect b="33868"/>
          <a:stretch/>
        </p:blipFill>
        <p:spPr>
          <a:xfrm>
            <a:off x="2405422" y="3408453"/>
            <a:ext cx="1784703" cy="1155733"/>
          </a:xfrm>
          <a:prstGeom prst="rect">
            <a:avLst/>
          </a:prstGeom>
        </p:spPr>
      </p:pic>
      <p:sp>
        <p:nvSpPr>
          <p:cNvPr id="3" name="Google Shape;313;p33">
            <a:extLst>
              <a:ext uri="{FF2B5EF4-FFF2-40B4-BE49-F238E27FC236}">
                <a16:creationId xmlns:a16="http://schemas.microsoft.com/office/drawing/2014/main" id="{1AB0CA8E-D263-3711-92F5-FF9850A871C2}"/>
              </a:ext>
            </a:extLst>
          </p:cNvPr>
          <p:cNvSpPr txBox="1">
            <a:spLocks/>
          </p:cNvSpPr>
          <p:nvPr/>
        </p:nvSpPr>
        <p:spPr>
          <a:xfrm>
            <a:off x="4190125" y="3408453"/>
            <a:ext cx="1854789" cy="441786"/>
          </a:xfrm>
          <a:prstGeom prst="rect">
            <a:avLst/>
          </a:prstGeom>
          <a:noFill/>
          <a:ln>
            <a:noFill/>
          </a:ln>
        </p:spPr>
        <p:txBody>
          <a:bodyPr spcFirstLastPara="1" vert="horz" wrap="square" lIns="91425" tIns="91425" rIns="91425" bIns="91425" rtlCol="0" anchor="t" anchorCtr="0">
            <a:noAutofit/>
          </a:bodyPr>
          <a:lstStyle>
            <a:lvl1pPr marL="457200" lvl="0" indent="-406400" algn="l" defTabSz="914400" rtl="0" eaLnBrk="1" latinLnBrk="0" hangingPunct="1">
              <a:lnSpc>
                <a:spcPct val="90000"/>
              </a:lnSpc>
              <a:spcBef>
                <a:spcPts val="1000"/>
              </a:spcBef>
              <a:spcAft>
                <a:spcPts val="0"/>
              </a:spcAft>
              <a:buClr>
                <a:schemeClr val="dk1"/>
              </a:buClr>
              <a:buSzPts val="2800"/>
              <a:buFont typeface="Arial"/>
              <a:buChar char="›"/>
              <a:defRPr sz="2800" kern="1200">
                <a:solidFill>
                  <a:schemeClr val="tx1"/>
                </a:solidFill>
                <a:latin typeface="+mn-lt"/>
                <a:ea typeface="+mn-ea"/>
                <a:cs typeface="+mn-cs"/>
              </a:defRPr>
            </a:lvl1pPr>
            <a:lvl2pPr marL="914400" lvl="1" indent="-381000" algn="l" defTabSz="914400" rtl="0" eaLnBrk="1" latinLnBrk="0" hangingPunct="1">
              <a:lnSpc>
                <a:spcPct val="90000"/>
              </a:lnSpc>
              <a:spcBef>
                <a:spcPts val="500"/>
              </a:spcBef>
              <a:spcAft>
                <a:spcPts val="0"/>
              </a:spcAft>
              <a:buClr>
                <a:schemeClr val="dk1"/>
              </a:buClr>
              <a:buSzPts val="2400"/>
              <a:buFont typeface="Arial"/>
              <a:buChar char="•"/>
              <a:defRPr sz="2400" kern="1200">
                <a:solidFill>
                  <a:schemeClr val="tx1"/>
                </a:solidFill>
                <a:latin typeface="+mn-lt"/>
                <a:ea typeface="+mn-ea"/>
                <a:cs typeface="+mn-cs"/>
              </a:defRPr>
            </a:lvl2pPr>
            <a:lvl3pPr marL="1371600" lvl="2"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2000" kern="1200">
                <a:solidFill>
                  <a:schemeClr val="tx1"/>
                </a:solidFill>
                <a:latin typeface="+mn-lt"/>
                <a:ea typeface="+mn-ea"/>
                <a:cs typeface="+mn-cs"/>
              </a:defRPr>
            </a:lvl3pPr>
            <a:lvl4pPr marL="1828800" lvl="3"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4pPr>
            <a:lvl5pPr marL="2286000" lvl="4"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5pPr>
            <a:lvl6pPr marL="2743200" lvl="5"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6pPr>
            <a:lvl7pPr marL="3200400" lvl="6"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7pPr>
            <a:lvl8pPr marL="3657600" lvl="7"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8pPr>
            <a:lvl9pPr marL="4114800" lvl="8"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Clr>
                <a:srgbClr val="0D266D"/>
              </a:buClr>
              <a:buSzPts val="1800"/>
              <a:buFont typeface="Arial"/>
              <a:buNone/>
            </a:pPr>
            <a:r>
              <a:rPr lang="fr-CA" sz="1400" b="1" dirty="0">
                <a:solidFill>
                  <a:srgbClr val="0D266D"/>
                </a:solidFill>
                <a:latin typeface="Arial" panose="020B0604020202020204" pitchFamily="34" charset="0"/>
                <a:cs typeface="Arial" panose="020B0604020202020204" pitchFamily="34" charset="0"/>
              </a:rPr>
              <a:t>Artère normale</a:t>
            </a:r>
          </a:p>
          <a:p>
            <a:pPr marL="0" indent="0">
              <a:spcBef>
                <a:spcPts val="0"/>
              </a:spcBef>
              <a:buClr>
                <a:srgbClr val="0D266D"/>
              </a:buClr>
              <a:buSzPts val="1800"/>
              <a:buFont typeface="Arial"/>
              <a:buNone/>
            </a:pPr>
            <a:r>
              <a:rPr lang="fr-CA" sz="1400" b="1" dirty="0">
                <a:solidFill>
                  <a:srgbClr val="0D266D"/>
                </a:solidFill>
                <a:latin typeface="Arial" panose="020B0604020202020204" pitchFamily="34" charset="0"/>
                <a:cs typeface="Arial" panose="020B0604020202020204" pitchFamily="34" charset="0"/>
              </a:rPr>
              <a:t> </a:t>
            </a:r>
          </a:p>
        </p:txBody>
      </p:sp>
      <p:sp>
        <p:nvSpPr>
          <p:cNvPr id="4" name="Google Shape;313;p33">
            <a:extLst>
              <a:ext uri="{FF2B5EF4-FFF2-40B4-BE49-F238E27FC236}">
                <a16:creationId xmlns:a16="http://schemas.microsoft.com/office/drawing/2014/main" id="{DDD03494-1F8D-6AFF-C13C-0D29150472C9}"/>
              </a:ext>
            </a:extLst>
          </p:cNvPr>
          <p:cNvSpPr txBox="1">
            <a:spLocks/>
          </p:cNvSpPr>
          <p:nvPr/>
        </p:nvSpPr>
        <p:spPr>
          <a:xfrm>
            <a:off x="4190125" y="3996053"/>
            <a:ext cx="4137264" cy="441786"/>
          </a:xfrm>
          <a:prstGeom prst="rect">
            <a:avLst/>
          </a:prstGeom>
          <a:noFill/>
          <a:ln>
            <a:noFill/>
          </a:ln>
        </p:spPr>
        <p:txBody>
          <a:bodyPr spcFirstLastPara="1" vert="horz" wrap="square" lIns="91425" tIns="91425" rIns="91425" bIns="91425" rtlCol="0" anchor="t" anchorCtr="0">
            <a:noAutofit/>
          </a:bodyPr>
          <a:lstStyle>
            <a:lvl1pPr marL="457200" lvl="0" indent="-406400" algn="l" defTabSz="914400" rtl="0" eaLnBrk="1" latinLnBrk="0" hangingPunct="1">
              <a:lnSpc>
                <a:spcPct val="90000"/>
              </a:lnSpc>
              <a:spcBef>
                <a:spcPts val="1000"/>
              </a:spcBef>
              <a:spcAft>
                <a:spcPts val="0"/>
              </a:spcAft>
              <a:buClr>
                <a:schemeClr val="dk1"/>
              </a:buClr>
              <a:buSzPts val="2800"/>
              <a:buFont typeface="Arial"/>
              <a:buChar char="›"/>
              <a:defRPr sz="2800" kern="1200">
                <a:solidFill>
                  <a:schemeClr val="tx1"/>
                </a:solidFill>
                <a:latin typeface="+mn-lt"/>
                <a:ea typeface="+mn-ea"/>
                <a:cs typeface="+mn-cs"/>
              </a:defRPr>
            </a:lvl1pPr>
            <a:lvl2pPr marL="914400" lvl="1" indent="-381000" algn="l" defTabSz="914400" rtl="0" eaLnBrk="1" latinLnBrk="0" hangingPunct="1">
              <a:lnSpc>
                <a:spcPct val="90000"/>
              </a:lnSpc>
              <a:spcBef>
                <a:spcPts val="500"/>
              </a:spcBef>
              <a:spcAft>
                <a:spcPts val="0"/>
              </a:spcAft>
              <a:buClr>
                <a:schemeClr val="dk1"/>
              </a:buClr>
              <a:buSzPts val="2400"/>
              <a:buFont typeface="Arial"/>
              <a:buChar char="•"/>
              <a:defRPr sz="2400" kern="1200">
                <a:solidFill>
                  <a:schemeClr val="tx1"/>
                </a:solidFill>
                <a:latin typeface="+mn-lt"/>
                <a:ea typeface="+mn-ea"/>
                <a:cs typeface="+mn-cs"/>
              </a:defRPr>
            </a:lvl2pPr>
            <a:lvl3pPr marL="1371600" lvl="2"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2000" kern="1200">
                <a:solidFill>
                  <a:schemeClr val="tx1"/>
                </a:solidFill>
                <a:latin typeface="+mn-lt"/>
                <a:ea typeface="+mn-ea"/>
                <a:cs typeface="+mn-cs"/>
              </a:defRPr>
            </a:lvl3pPr>
            <a:lvl4pPr marL="1828800" lvl="3"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4pPr>
            <a:lvl5pPr marL="2286000" lvl="4"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5pPr>
            <a:lvl6pPr marL="2743200" lvl="5"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6pPr>
            <a:lvl7pPr marL="3200400" lvl="6"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7pPr>
            <a:lvl8pPr marL="3657600" lvl="7"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8pPr>
            <a:lvl9pPr marL="4114800" lvl="8"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Clr>
                <a:srgbClr val="0D266D"/>
              </a:buClr>
              <a:buSzPts val="1800"/>
              <a:buFont typeface="Arial"/>
              <a:buNone/>
            </a:pPr>
            <a:r>
              <a:rPr lang="fr-CA" sz="1400" b="1" dirty="0">
                <a:solidFill>
                  <a:srgbClr val="0D266D"/>
                </a:solidFill>
                <a:latin typeface="Arial" panose="020B0604020202020204" pitchFamily="34" charset="0"/>
                <a:cs typeface="Arial" panose="020B0604020202020204" pitchFamily="34" charset="0"/>
              </a:rPr>
              <a:t>Présence d’athérosclérose dans l’artère</a:t>
            </a:r>
          </a:p>
          <a:p>
            <a:pPr marL="0" indent="0">
              <a:spcBef>
                <a:spcPts val="0"/>
              </a:spcBef>
              <a:buClr>
                <a:srgbClr val="0D266D"/>
              </a:buClr>
              <a:buSzPts val="1800"/>
              <a:buFont typeface="Arial"/>
              <a:buNone/>
            </a:pPr>
            <a:r>
              <a:rPr lang="fr-CA" sz="1400" b="1" dirty="0">
                <a:solidFill>
                  <a:srgbClr val="0D266D"/>
                </a:solidFill>
                <a:latin typeface="Arial" panose="020B0604020202020204" pitchFamily="34" charset="0"/>
                <a:cs typeface="Arial" panose="020B0604020202020204" pitchFamily="34" charset="0"/>
              </a:rPr>
              <a:t> </a:t>
            </a:r>
          </a:p>
        </p:txBody>
      </p:sp>
      <p:sp>
        <p:nvSpPr>
          <p:cNvPr id="8" name="Google Shape;469;p41">
            <a:extLst>
              <a:ext uri="{FF2B5EF4-FFF2-40B4-BE49-F238E27FC236}">
                <a16:creationId xmlns:a16="http://schemas.microsoft.com/office/drawing/2014/main" id="{7ADAE8DC-A6E0-A87D-3455-A3B9DAEE7E4C}"/>
              </a:ext>
            </a:extLst>
          </p:cNvPr>
          <p:cNvSpPr txBox="1">
            <a:spLocks noGrp="1"/>
          </p:cNvSpPr>
          <p:nvPr>
            <p:ph type="body" idx="1"/>
          </p:nvPr>
        </p:nvSpPr>
        <p:spPr>
          <a:xfrm>
            <a:off x="188176" y="1541219"/>
            <a:ext cx="8767648" cy="4863789"/>
          </a:xfrm>
          <a:prstGeom prst="rect">
            <a:avLst/>
          </a:prstGeom>
          <a:noFill/>
          <a:ln>
            <a:noFill/>
          </a:ln>
        </p:spPr>
        <p:txBody>
          <a:bodyPr spcFirstLastPara="1" wrap="square" lIns="91425" tIns="91425" rIns="91425" bIns="91425" anchor="t" anchorCtr="0">
            <a:noAutofit/>
          </a:bodyPr>
          <a:lstStyle/>
          <a:p>
            <a:pPr marL="0" lvl="0" indent="0" algn="just" rtl="0">
              <a:lnSpc>
                <a:spcPct val="90000"/>
              </a:lnSpc>
              <a:spcBef>
                <a:spcPts val="0"/>
              </a:spcBef>
              <a:spcAft>
                <a:spcPts val="0"/>
              </a:spcAft>
              <a:buClr>
                <a:srgbClr val="0D266D"/>
              </a:buClr>
              <a:buSzPts val="1800"/>
              <a:buNone/>
            </a:pPr>
            <a:r>
              <a:rPr lang="fr-CA" sz="1700" dirty="0">
                <a:solidFill>
                  <a:srgbClr val="0D266D"/>
                </a:solidFill>
                <a:latin typeface="Arial" panose="020B0604020202020204" pitchFamily="34" charset="0"/>
                <a:cs typeface="Arial" panose="020B0604020202020204" pitchFamily="34" charset="0"/>
              </a:rPr>
              <a:t>La maladie artérielle périphérique est effectivement </a:t>
            </a:r>
            <a:r>
              <a:rPr lang="fr-CA" sz="1700" dirty="0">
                <a:solidFill>
                  <a:srgbClr val="0D266D"/>
                </a:solidFill>
                <a:latin typeface="Arial"/>
                <a:ea typeface="Arial"/>
                <a:cs typeface="Arial"/>
                <a:sym typeface="Arial"/>
              </a:rPr>
              <a:t>causée par la présence d’athérosclérose dans les artères périphériques, le plus souvent dans les membres inférieurs. Cela amène une diminution de la perfusion au niveau musculaire et par conséquent, de l’ischémie (se référer à la figure). Cette ischémie est associée à des douleurs. Dans cette question, l’énoncé 2 était aussi juste. Par contre, les informations mentionnées n’étaient pas vulgarisées, ce qui peut rendre la compréhension des différents concepts plus difficile par le client. L’énoncé 3 était incomplet.</a:t>
            </a:r>
          </a:p>
          <a:p>
            <a:pPr marL="0" lvl="0" indent="0" algn="just" rtl="0">
              <a:lnSpc>
                <a:spcPct val="90000"/>
              </a:lnSpc>
              <a:spcBef>
                <a:spcPts val="0"/>
              </a:spcBef>
              <a:spcAft>
                <a:spcPts val="0"/>
              </a:spcAft>
              <a:buClr>
                <a:srgbClr val="0D266D"/>
              </a:buClr>
              <a:buSzPts val="1800"/>
              <a:buNone/>
            </a:pPr>
            <a:endParaRPr lang="fr-CA" sz="1700" dirty="0">
              <a:solidFill>
                <a:srgbClr val="0D266D"/>
              </a:solidFill>
              <a:latin typeface="Arial"/>
              <a:cs typeface="Arial"/>
              <a:sym typeface="Arial"/>
            </a:endParaRPr>
          </a:p>
          <a:p>
            <a:pPr marL="0" lvl="0" indent="0" algn="just" rtl="0">
              <a:lnSpc>
                <a:spcPct val="90000"/>
              </a:lnSpc>
              <a:spcBef>
                <a:spcPts val="0"/>
              </a:spcBef>
              <a:spcAft>
                <a:spcPts val="0"/>
              </a:spcAft>
              <a:buClr>
                <a:srgbClr val="0D266D"/>
              </a:buClr>
              <a:buSzPts val="1800"/>
              <a:buNone/>
            </a:pPr>
            <a:endParaRPr lang="fr-CA" sz="1700" dirty="0">
              <a:solidFill>
                <a:srgbClr val="0D266D"/>
              </a:solidFill>
              <a:latin typeface="Arial"/>
              <a:cs typeface="Arial"/>
              <a:sym typeface="Arial"/>
            </a:endParaRPr>
          </a:p>
          <a:p>
            <a:pPr marL="0" lvl="0" indent="0" algn="just" rtl="0">
              <a:lnSpc>
                <a:spcPct val="90000"/>
              </a:lnSpc>
              <a:spcBef>
                <a:spcPts val="0"/>
              </a:spcBef>
              <a:spcAft>
                <a:spcPts val="0"/>
              </a:spcAft>
              <a:buClr>
                <a:srgbClr val="0D266D"/>
              </a:buClr>
              <a:buSzPts val="1800"/>
              <a:buNone/>
            </a:pPr>
            <a:endParaRPr lang="fr-CA" sz="1700" dirty="0">
              <a:solidFill>
                <a:srgbClr val="0D266D"/>
              </a:solidFill>
              <a:latin typeface="Arial"/>
              <a:cs typeface="Arial"/>
              <a:sym typeface="Arial"/>
            </a:endParaRPr>
          </a:p>
          <a:p>
            <a:pPr marL="0" lvl="0" indent="0" algn="just" rtl="0">
              <a:lnSpc>
                <a:spcPct val="90000"/>
              </a:lnSpc>
              <a:spcBef>
                <a:spcPts val="0"/>
              </a:spcBef>
              <a:spcAft>
                <a:spcPts val="0"/>
              </a:spcAft>
              <a:buClr>
                <a:srgbClr val="0D266D"/>
              </a:buClr>
              <a:buSzPts val="1800"/>
              <a:buNone/>
            </a:pPr>
            <a:endParaRPr lang="fr-CA" sz="1700" dirty="0">
              <a:solidFill>
                <a:srgbClr val="0D266D"/>
              </a:solidFill>
              <a:latin typeface="Arial"/>
              <a:cs typeface="Arial"/>
              <a:sym typeface="Arial"/>
            </a:endParaRPr>
          </a:p>
          <a:p>
            <a:pPr marL="0" lvl="0" indent="0" algn="just" rtl="0">
              <a:lnSpc>
                <a:spcPct val="90000"/>
              </a:lnSpc>
              <a:spcBef>
                <a:spcPts val="0"/>
              </a:spcBef>
              <a:spcAft>
                <a:spcPts val="0"/>
              </a:spcAft>
              <a:buClr>
                <a:srgbClr val="0D266D"/>
              </a:buClr>
              <a:buSzPts val="1800"/>
              <a:buNone/>
            </a:pPr>
            <a:endParaRPr lang="fr-CA" sz="1700" dirty="0">
              <a:solidFill>
                <a:srgbClr val="0D266D"/>
              </a:solidFill>
              <a:latin typeface="Arial"/>
              <a:cs typeface="Arial"/>
              <a:sym typeface="Arial"/>
            </a:endParaRPr>
          </a:p>
          <a:p>
            <a:pPr marL="0" lvl="0" indent="0" algn="just" rtl="0">
              <a:lnSpc>
                <a:spcPct val="90000"/>
              </a:lnSpc>
              <a:spcBef>
                <a:spcPts val="0"/>
              </a:spcBef>
              <a:spcAft>
                <a:spcPts val="0"/>
              </a:spcAft>
              <a:buClr>
                <a:srgbClr val="0D266D"/>
              </a:buClr>
              <a:buSzPts val="1800"/>
              <a:buNone/>
            </a:pPr>
            <a:endParaRPr lang="fr-CA" sz="1700" dirty="0">
              <a:solidFill>
                <a:srgbClr val="0D266D"/>
              </a:solidFill>
              <a:latin typeface="Arial"/>
              <a:cs typeface="Arial"/>
              <a:sym typeface="Arial"/>
            </a:endParaRPr>
          </a:p>
          <a:p>
            <a:pPr marL="0" lvl="0" indent="0" algn="just" rtl="0">
              <a:lnSpc>
                <a:spcPct val="90000"/>
              </a:lnSpc>
              <a:spcBef>
                <a:spcPts val="0"/>
              </a:spcBef>
              <a:spcAft>
                <a:spcPts val="0"/>
              </a:spcAft>
              <a:buClr>
                <a:srgbClr val="0D266D"/>
              </a:buClr>
              <a:buSzPts val="1800"/>
              <a:buNone/>
            </a:pPr>
            <a:r>
              <a:rPr lang="fr-CA" sz="1700" dirty="0">
                <a:solidFill>
                  <a:srgbClr val="0D266D"/>
                </a:solidFill>
                <a:latin typeface="Arial"/>
                <a:cs typeface="Arial"/>
                <a:sym typeface="Arial"/>
              </a:rPr>
              <a:t>La maladie artérielle périphérique peut demeurer asymptomatique longtemps. La sévérité de cette maladie sera d’ailleurs classée en fonction de la sévérité des symptômes. Les premiers signes et symptômes d’un rétrécissement comprennent une fatigue, des crampes, des serrements ou des brûlures dans le mollet, la cuisse, les fesses, la hanche ou les pieds qui débutent durant une activité physique (principalement la marche) et qui disparaissent au repos (</a:t>
            </a:r>
            <a:r>
              <a:rPr lang="fr-CA" sz="1700" dirty="0" err="1">
                <a:solidFill>
                  <a:srgbClr val="0D266D"/>
                </a:solidFill>
                <a:latin typeface="Arial"/>
                <a:cs typeface="Arial"/>
                <a:sym typeface="Arial"/>
              </a:rPr>
              <a:t>Aboyans</a:t>
            </a:r>
            <a:r>
              <a:rPr lang="fr-CA" sz="1700" dirty="0">
                <a:solidFill>
                  <a:srgbClr val="0D266D"/>
                </a:solidFill>
                <a:latin typeface="Arial"/>
                <a:cs typeface="Arial"/>
                <a:sym typeface="Arial"/>
              </a:rPr>
              <a:t> V. et al., 2018). Une maladie artérielle périphérique sévère pourrait quant à elle entraîner des douleurs au repos. Dans certains cas, un thrombus peut également obstruer subitement et complètement l’artère.</a:t>
            </a:r>
            <a:endParaRPr sz="1700" dirty="0">
              <a:solidFill>
                <a:srgbClr val="0D266D"/>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523641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15">
          <a:extLst>
            <a:ext uri="{FF2B5EF4-FFF2-40B4-BE49-F238E27FC236}">
              <a16:creationId xmlns:a16="http://schemas.microsoft.com/office/drawing/2014/main" id="{00E725BA-2234-FBCC-B4EC-F848F027ED45}"/>
            </a:ext>
          </a:extLst>
        </p:cNvPr>
        <p:cNvGrpSpPr/>
        <p:nvPr/>
      </p:nvGrpSpPr>
      <p:grpSpPr>
        <a:xfrm>
          <a:off x="0" y="0"/>
          <a:ext cx="0" cy="0"/>
          <a:chOff x="0" y="0"/>
          <a:chExt cx="0" cy="0"/>
        </a:xfrm>
      </p:grpSpPr>
      <p:sp>
        <p:nvSpPr>
          <p:cNvPr id="316" name="Google Shape;316;p27">
            <a:extLst>
              <a:ext uri="{FF2B5EF4-FFF2-40B4-BE49-F238E27FC236}">
                <a16:creationId xmlns:a16="http://schemas.microsoft.com/office/drawing/2014/main" id="{EB79CBE7-F5F8-2F82-1AAD-E1EFC1A6013D}"/>
              </a:ext>
            </a:extLst>
          </p:cNvPr>
          <p:cNvSpPr txBox="1">
            <a:spLocks noGrp="1"/>
          </p:cNvSpPr>
          <p:nvPr>
            <p:ph type="title"/>
          </p:nvPr>
        </p:nvSpPr>
        <p:spPr>
          <a:xfrm>
            <a:off x="1768774" y="363757"/>
            <a:ext cx="6746575" cy="60957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D60B41"/>
              </a:buClr>
              <a:buSzPts val="3000"/>
              <a:buFont typeface="Play"/>
              <a:buNone/>
            </a:pPr>
            <a:r>
              <a:rPr lang="fr-CA" dirty="0"/>
              <a:t>Maladie artérielle périphérique</a:t>
            </a:r>
            <a:endParaRPr dirty="0"/>
          </a:p>
        </p:txBody>
      </p:sp>
      <p:sp>
        <p:nvSpPr>
          <p:cNvPr id="2" name="Espace réservé du texte 1">
            <a:extLst>
              <a:ext uri="{FF2B5EF4-FFF2-40B4-BE49-F238E27FC236}">
                <a16:creationId xmlns:a16="http://schemas.microsoft.com/office/drawing/2014/main" id="{D05D1DC2-E7E1-4A50-AF1D-15840BB9E530}"/>
              </a:ext>
            </a:extLst>
          </p:cNvPr>
          <p:cNvSpPr>
            <a:spLocks noGrp="1"/>
          </p:cNvSpPr>
          <p:nvPr>
            <p:ph type="body" idx="2"/>
          </p:nvPr>
        </p:nvSpPr>
        <p:spPr>
          <a:xfrm>
            <a:off x="287084" y="6349894"/>
            <a:ext cx="2312957" cy="230073"/>
          </a:xfrm>
        </p:spPr>
        <p:txBody>
          <a:bodyPr/>
          <a:lstStyle/>
          <a:p>
            <a:r>
              <a:rPr lang="fr-CA" dirty="0"/>
              <a:t>Maladie artérielle périphérique</a:t>
            </a:r>
          </a:p>
        </p:txBody>
      </p:sp>
      <p:pic>
        <p:nvPicPr>
          <p:cNvPr id="318" name="Google Shape;318;p27" descr="Cœur avec battements avec un remplissage uni">
            <a:extLst>
              <a:ext uri="{FF2B5EF4-FFF2-40B4-BE49-F238E27FC236}">
                <a16:creationId xmlns:a16="http://schemas.microsoft.com/office/drawing/2014/main" id="{D6F8A026-88DB-B513-1C92-C987C30912C7}"/>
              </a:ext>
            </a:extLst>
          </p:cNvPr>
          <p:cNvPicPr preferRelativeResize="0"/>
          <p:nvPr/>
        </p:nvPicPr>
        <p:blipFill rotWithShape="1">
          <a:blip r:embed="rId3">
            <a:alphaModFix/>
          </a:blip>
          <a:srcRect/>
          <a:stretch/>
        </p:blipFill>
        <p:spPr>
          <a:xfrm>
            <a:off x="466186" y="17251"/>
            <a:ext cx="1302589" cy="1302589"/>
          </a:xfrm>
          <a:prstGeom prst="rect">
            <a:avLst/>
          </a:prstGeom>
          <a:noFill/>
          <a:ln>
            <a:noFill/>
          </a:ln>
        </p:spPr>
      </p:pic>
      <p:sp>
        <p:nvSpPr>
          <p:cNvPr id="4" name="Google Shape;361;p32">
            <a:extLst>
              <a:ext uri="{FF2B5EF4-FFF2-40B4-BE49-F238E27FC236}">
                <a16:creationId xmlns:a16="http://schemas.microsoft.com/office/drawing/2014/main" id="{51D28717-D762-2F08-C87D-C89CCAF980B6}"/>
              </a:ext>
            </a:extLst>
          </p:cNvPr>
          <p:cNvSpPr txBox="1"/>
          <p:nvPr/>
        </p:nvSpPr>
        <p:spPr>
          <a:xfrm>
            <a:off x="287084" y="1666344"/>
            <a:ext cx="8569832" cy="4308831"/>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fr-CA" sz="2400" b="1" dirty="0">
                <a:solidFill>
                  <a:srgbClr val="0D266D"/>
                </a:solidFill>
                <a:latin typeface="Arial" panose="020B0604020202020204" pitchFamily="34" charset="0"/>
                <a:ea typeface="Arial"/>
                <a:cs typeface="Arial" panose="020B0604020202020204" pitchFamily="34" charset="0"/>
                <a:sym typeface="Arial"/>
              </a:rPr>
              <a:t>Dans la maladie artérielle périphérique, comment nommons-nous le symptôme associé à une sensation de douleur au niveau des muscles des jambes?</a:t>
            </a:r>
          </a:p>
          <a:p>
            <a:pPr marL="0" marR="0" lvl="0" indent="0" rtl="0">
              <a:spcBef>
                <a:spcPts val="0"/>
              </a:spcBef>
              <a:spcAft>
                <a:spcPts val="0"/>
              </a:spcAft>
              <a:buNone/>
            </a:pPr>
            <a:endParaRPr sz="2400" dirty="0">
              <a:solidFill>
                <a:srgbClr val="0D266D"/>
              </a:solidFill>
              <a:latin typeface="Arial" panose="020B0604020202020204" pitchFamily="34" charset="0"/>
              <a:cs typeface="Arial" panose="020B0604020202020204" pitchFamily="34" charset="0"/>
            </a:endParaRPr>
          </a:p>
          <a:p>
            <a:pPr marL="0" marR="0" lvl="0" indent="0" rtl="0">
              <a:lnSpc>
                <a:spcPct val="100000"/>
              </a:lnSpc>
              <a:spcBef>
                <a:spcPts val="1200"/>
              </a:spcBef>
              <a:spcAft>
                <a:spcPts val="0"/>
              </a:spcAft>
              <a:buNone/>
            </a:pPr>
            <a:r>
              <a:rPr lang="fr-CA" sz="2400" b="1" dirty="0">
                <a:solidFill>
                  <a:srgbClr val="0D266D"/>
                </a:solidFill>
                <a:latin typeface="Arial" panose="020B0604020202020204" pitchFamily="34" charset="0"/>
                <a:ea typeface="Arial"/>
                <a:cs typeface="Arial" panose="020B0604020202020204" pitchFamily="34" charset="0"/>
                <a:sym typeface="Arial"/>
              </a:rPr>
              <a:t>1)</a:t>
            </a:r>
            <a:r>
              <a:rPr lang="fr-CA" sz="2400" dirty="0">
                <a:solidFill>
                  <a:srgbClr val="0D266D"/>
                </a:solidFill>
                <a:latin typeface="Arial" panose="020B0604020202020204" pitchFamily="34" charset="0"/>
                <a:ea typeface="Arial"/>
                <a:cs typeface="Arial" panose="020B0604020202020204" pitchFamily="34" charset="0"/>
                <a:sym typeface="Arial"/>
              </a:rPr>
              <a:t> Angine stable</a:t>
            </a:r>
            <a:endParaRPr sz="2400" dirty="0">
              <a:solidFill>
                <a:srgbClr val="0D266D"/>
              </a:solidFill>
              <a:latin typeface="Arial" panose="020B0604020202020204" pitchFamily="34" charset="0"/>
              <a:cs typeface="Arial" panose="020B0604020202020204" pitchFamily="34" charset="0"/>
            </a:endParaRPr>
          </a:p>
          <a:p>
            <a:pPr marL="44450" marR="0" lvl="0" indent="69850" rtl="0">
              <a:lnSpc>
                <a:spcPct val="100000"/>
              </a:lnSpc>
              <a:spcBef>
                <a:spcPts val="0"/>
              </a:spcBef>
              <a:spcAft>
                <a:spcPts val="0"/>
              </a:spcAft>
              <a:buClr>
                <a:schemeClr val="dk1"/>
              </a:buClr>
              <a:buSzPts val="1800"/>
              <a:buFont typeface="Arial"/>
              <a:buNone/>
            </a:pPr>
            <a:endParaRPr sz="2400" dirty="0">
              <a:solidFill>
                <a:srgbClr val="0D266D"/>
              </a:solidFill>
              <a:highlight>
                <a:srgbClr val="FFFF00"/>
              </a:highlight>
              <a:latin typeface="Arial" panose="020B0604020202020204" pitchFamily="34" charset="0"/>
              <a:ea typeface="Arial"/>
              <a:cs typeface="Arial" panose="020B0604020202020204" pitchFamily="34" charset="0"/>
              <a:sym typeface="Arial"/>
            </a:endParaRPr>
          </a:p>
          <a:p>
            <a:pPr marL="0" marR="0" lvl="0" indent="0" rtl="0">
              <a:lnSpc>
                <a:spcPct val="100000"/>
              </a:lnSpc>
              <a:spcBef>
                <a:spcPts val="0"/>
              </a:spcBef>
              <a:spcAft>
                <a:spcPts val="0"/>
              </a:spcAft>
              <a:buNone/>
            </a:pPr>
            <a:r>
              <a:rPr lang="fr-CA" sz="2400" b="1" dirty="0">
                <a:solidFill>
                  <a:srgbClr val="0D266D"/>
                </a:solidFill>
                <a:latin typeface="Arial" panose="020B0604020202020204" pitchFamily="34" charset="0"/>
                <a:ea typeface="Arial"/>
                <a:cs typeface="Arial" panose="020B0604020202020204" pitchFamily="34" charset="0"/>
                <a:sym typeface="Arial"/>
              </a:rPr>
              <a:t>2)</a:t>
            </a:r>
            <a:r>
              <a:rPr lang="fr-CA" sz="2400" dirty="0">
                <a:solidFill>
                  <a:srgbClr val="0D266D"/>
                </a:solidFill>
                <a:latin typeface="Arial" panose="020B0604020202020204" pitchFamily="34" charset="0"/>
                <a:ea typeface="Arial"/>
                <a:cs typeface="Arial" panose="020B0604020202020204" pitchFamily="34" charset="0"/>
                <a:sym typeface="Arial"/>
              </a:rPr>
              <a:t> Angine instable</a:t>
            </a:r>
            <a:endParaRPr sz="2400" dirty="0">
              <a:solidFill>
                <a:srgbClr val="0D266D"/>
              </a:solidFill>
              <a:latin typeface="Arial" panose="020B0604020202020204" pitchFamily="34" charset="0"/>
              <a:cs typeface="Arial" panose="020B0604020202020204" pitchFamily="34" charset="0"/>
            </a:endParaRPr>
          </a:p>
          <a:p>
            <a:pPr marL="0" marR="0" lvl="0" indent="0" rtl="0">
              <a:lnSpc>
                <a:spcPct val="100000"/>
              </a:lnSpc>
              <a:spcBef>
                <a:spcPts val="0"/>
              </a:spcBef>
              <a:spcAft>
                <a:spcPts val="0"/>
              </a:spcAft>
              <a:buNone/>
            </a:pPr>
            <a:endParaRPr sz="2400" dirty="0">
              <a:solidFill>
                <a:srgbClr val="0D266D"/>
              </a:solidFill>
              <a:latin typeface="Arial" panose="020B0604020202020204" pitchFamily="34" charset="0"/>
              <a:ea typeface="Arial"/>
              <a:cs typeface="Arial" panose="020B0604020202020204" pitchFamily="34" charset="0"/>
              <a:sym typeface="Arial"/>
            </a:endParaRPr>
          </a:p>
          <a:p>
            <a:pPr marL="0" marR="0" lvl="0" indent="0" rtl="0">
              <a:lnSpc>
                <a:spcPct val="100000"/>
              </a:lnSpc>
              <a:spcBef>
                <a:spcPts val="0"/>
              </a:spcBef>
              <a:spcAft>
                <a:spcPts val="0"/>
              </a:spcAft>
              <a:buNone/>
            </a:pPr>
            <a:r>
              <a:rPr lang="fr-CA" sz="2400" b="1" dirty="0">
                <a:solidFill>
                  <a:srgbClr val="0D266D"/>
                </a:solidFill>
                <a:latin typeface="Arial" panose="020B0604020202020204" pitchFamily="34" charset="0"/>
                <a:ea typeface="Arial"/>
                <a:cs typeface="Arial" panose="020B0604020202020204" pitchFamily="34" charset="0"/>
                <a:sym typeface="Arial"/>
              </a:rPr>
              <a:t>3)</a:t>
            </a:r>
            <a:r>
              <a:rPr lang="fr-CA" sz="2400" dirty="0">
                <a:solidFill>
                  <a:srgbClr val="0D266D"/>
                </a:solidFill>
                <a:latin typeface="Arial" panose="020B0604020202020204" pitchFamily="34" charset="0"/>
                <a:ea typeface="Arial"/>
                <a:cs typeface="Arial" panose="020B0604020202020204" pitchFamily="34" charset="0"/>
                <a:sym typeface="Arial"/>
              </a:rPr>
              <a:t> </a:t>
            </a:r>
            <a:r>
              <a:rPr lang="fr-CA" sz="2400" dirty="0">
                <a:solidFill>
                  <a:srgbClr val="0D266D"/>
                </a:solidFill>
                <a:highlight>
                  <a:srgbClr val="CAE7F5"/>
                </a:highlight>
                <a:latin typeface="Arial" panose="020B0604020202020204" pitchFamily="34" charset="0"/>
                <a:ea typeface="Arial"/>
                <a:cs typeface="Arial" panose="020B0604020202020204" pitchFamily="34" charset="0"/>
                <a:sym typeface="Arial"/>
              </a:rPr>
              <a:t>Claudication intermittente</a:t>
            </a:r>
          </a:p>
          <a:p>
            <a:pPr marL="0" marR="0" lvl="0" indent="0" rtl="0">
              <a:lnSpc>
                <a:spcPct val="100000"/>
              </a:lnSpc>
              <a:spcBef>
                <a:spcPts val="0"/>
              </a:spcBef>
              <a:spcAft>
                <a:spcPts val="0"/>
              </a:spcAft>
              <a:buNone/>
            </a:pPr>
            <a:endParaRPr lang="fr-CA" sz="2400" dirty="0">
              <a:solidFill>
                <a:srgbClr val="0D266D"/>
              </a:solidFill>
              <a:latin typeface="Arial" panose="020B0604020202020204" pitchFamily="34" charset="0"/>
              <a:cs typeface="Arial" panose="020B0604020202020204" pitchFamily="34" charset="0"/>
              <a:sym typeface="Arial"/>
            </a:endParaRPr>
          </a:p>
          <a:p>
            <a:pPr marL="0" marR="0" lvl="0" indent="0" rtl="0">
              <a:lnSpc>
                <a:spcPct val="100000"/>
              </a:lnSpc>
              <a:spcBef>
                <a:spcPts val="0"/>
              </a:spcBef>
              <a:spcAft>
                <a:spcPts val="0"/>
              </a:spcAft>
              <a:buNone/>
            </a:pPr>
            <a:r>
              <a:rPr lang="fr-CA" sz="2400" b="1" dirty="0">
                <a:solidFill>
                  <a:srgbClr val="0D266D"/>
                </a:solidFill>
                <a:latin typeface="Arial" panose="020B0604020202020204" pitchFamily="34" charset="0"/>
                <a:cs typeface="Arial" panose="020B0604020202020204" pitchFamily="34" charset="0"/>
                <a:sym typeface="Arial"/>
              </a:rPr>
              <a:t>4) </a:t>
            </a:r>
            <a:r>
              <a:rPr lang="fr-CA" sz="2400" dirty="0">
                <a:solidFill>
                  <a:srgbClr val="0D266D"/>
                </a:solidFill>
                <a:latin typeface="Arial" panose="020B0604020202020204" pitchFamily="34" charset="0"/>
                <a:cs typeface="Arial" panose="020B0604020202020204" pitchFamily="34" charset="0"/>
                <a:sym typeface="Arial"/>
              </a:rPr>
              <a:t>Sténose artérielle</a:t>
            </a:r>
            <a:endParaRPr sz="2400" dirty="0">
              <a:solidFill>
                <a:srgbClr val="0D266D"/>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543584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30">
          <a:extLst>
            <a:ext uri="{FF2B5EF4-FFF2-40B4-BE49-F238E27FC236}">
              <a16:creationId xmlns:a16="http://schemas.microsoft.com/office/drawing/2014/main" id="{E02BDCA2-F362-8719-5228-278A80781DF1}"/>
            </a:ext>
          </a:extLst>
        </p:cNvPr>
        <p:cNvGrpSpPr/>
        <p:nvPr/>
      </p:nvGrpSpPr>
      <p:grpSpPr>
        <a:xfrm>
          <a:off x="0" y="0"/>
          <a:ext cx="0" cy="0"/>
          <a:chOff x="0" y="0"/>
          <a:chExt cx="0" cy="0"/>
        </a:xfrm>
      </p:grpSpPr>
      <p:sp>
        <p:nvSpPr>
          <p:cNvPr id="231" name="Google Shape;231;p22">
            <a:extLst>
              <a:ext uri="{FF2B5EF4-FFF2-40B4-BE49-F238E27FC236}">
                <a16:creationId xmlns:a16="http://schemas.microsoft.com/office/drawing/2014/main" id="{DA1CC1CD-C310-597C-8910-3C2EA3292AC4}"/>
              </a:ext>
            </a:extLst>
          </p:cNvPr>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990"/>
              <a:buFont typeface="Play"/>
              <a:buNone/>
            </a:pPr>
            <a:r>
              <a:rPr lang="fr-CA" sz="3020"/>
              <a:t>Rétroaction</a:t>
            </a:r>
            <a:endParaRPr sz="3020"/>
          </a:p>
        </p:txBody>
      </p:sp>
      <p:sp>
        <p:nvSpPr>
          <p:cNvPr id="232" name="Google Shape;232;p22">
            <a:extLst>
              <a:ext uri="{FF2B5EF4-FFF2-40B4-BE49-F238E27FC236}">
                <a16:creationId xmlns:a16="http://schemas.microsoft.com/office/drawing/2014/main" id="{3E851979-4ACF-77D2-8239-9DEC6CD2D916}"/>
              </a:ext>
            </a:extLst>
          </p:cNvPr>
          <p:cNvSpPr txBox="1">
            <a:spLocks noGrp="1"/>
          </p:cNvSpPr>
          <p:nvPr>
            <p:ph type="body" idx="1"/>
          </p:nvPr>
        </p:nvSpPr>
        <p:spPr>
          <a:xfrm>
            <a:off x="288878" y="1531896"/>
            <a:ext cx="8532517" cy="2315485"/>
          </a:xfrm>
          <a:prstGeom prst="rect">
            <a:avLst/>
          </a:prstGeom>
          <a:noFill/>
          <a:ln>
            <a:noFill/>
          </a:ln>
        </p:spPr>
        <p:txBody>
          <a:bodyPr spcFirstLastPara="1" wrap="square" lIns="91425" tIns="91425" rIns="91425" bIns="91425" anchor="t" anchorCtr="0">
            <a:noAutofit/>
          </a:bodyPr>
          <a:lstStyle/>
          <a:p>
            <a:pPr marL="0" lvl="0" indent="0" algn="just" rtl="0">
              <a:lnSpc>
                <a:spcPct val="90000"/>
              </a:lnSpc>
              <a:spcBef>
                <a:spcPts val="0"/>
              </a:spcBef>
              <a:spcAft>
                <a:spcPts val="0"/>
              </a:spcAft>
              <a:buClr>
                <a:srgbClr val="0D266D"/>
              </a:buClr>
              <a:buSzPts val="1800"/>
              <a:buNone/>
            </a:pPr>
            <a:r>
              <a:rPr lang="fr-CA" sz="2000" dirty="0">
                <a:solidFill>
                  <a:srgbClr val="0D266D"/>
                </a:solidFill>
                <a:latin typeface="Arial" panose="020B0604020202020204" pitchFamily="34" charset="0"/>
                <a:cs typeface="Arial" panose="020B0604020202020204" pitchFamily="34" charset="0"/>
              </a:rPr>
              <a:t>La claudication intermittente est la manifestation typique de la maladie artérielle périphérique. Elle est caractérisée par une </a:t>
            </a:r>
            <a:r>
              <a:rPr lang="fr-CA" sz="2000" dirty="0">
                <a:solidFill>
                  <a:srgbClr val="0D266D"/>
                </a:solidFill>
                <a:latin typeface="Arial"/>
                <a:cs typeface="Arial"/>
                <a:sym typeface="Arial"/>
              </a:rPr>
              <a:t>fatigue, des crampes, des serrements ou des brûlures dans le mollet, la cuisse, les fesses, la hanche ou le pied. Généralement, ces douleurs surviennent  durant une activité physique comme la marche et disparaissent au repos. La claudication intermittente est donc similaire à l’angine stable, mais elle touche le muscle squelettique au lieu du muscle cardiaque.</a:t>
            </a:r>
          </a:p>
          <a:p>
            <a:pPr marL="0" lvl="0" indent="0" algn="just" rtl="0">
              <a:lnSpc>
                <a:spcPct val="90000"/>
              </a:lnSpc>
              <a:spcBef>
                <a:spcPts val="0"/>
              </a:spcBef>
              <a:spcAft>
                <a:spcPts val="0"/>
              </a:spcAft>
              <a:buClr>
                <a:srgbClr val="0D266D"/>
              </a:buClr>
              <a:buSzPts val="1800"/>
              <a:buNone/>
            </a:pPr>
            <a:endParaRPr lang="fr-CA" sz="2000" dirty="0">
              <a:solidFill>
                <a:srgbClr val="0D266D"/>
              </a:solidFill>
              <a:latin typeface="Arial"/>
              <a:cs typeface="Arial"/>
              <a:sym typeface="Arial"/>
            </a:endParaRPr>
          </a:p>
          <a:p>
            <a:pPr marL="0" lvl="0" indent="0" algn="just" rtl="0">
              <a:lnSpc>
                <a:spcPct val="90000"/>
              </a:lnSpc>
              <a:spcBef>
                <a:spcPts val="0"/>
              </a:spcBef>
              <a:spcAft>
                <a:spcPts val="0"/>
              </a:spcAft>
              <a:buClr>
                <a:srgbClr val="0D266D"/>
              </a:buClr>
              <a:buSzPts val="1800"/>
              <a:buNone/>
            </a:pPr>
            <a:r>
              <a:rPr lang="fr-CA" sz="2000" dirty="0">
                <a:solidFill>
                  <a:srgbClr val="0D266D"/>
                </a:solidFill>
                <a:latin typeface="Arial"/>
                <a:cs typeface="Arial"/>
                <a:sym typeface="Arial"/>
              </a:rPr>
              <a:t>Les autres signes et symptômes associés à la maladie artérielle périphérique sont : temps de guérison des blessures plus long, coloration violacée de la peau, pâleur et froideur de la peau, atrophie musculaire, épaississement des ongles d’orteil, moins de pilosité au niveau des jambes et endolorissements.</a:t>
            </a:r>
          </a:p>
          <a:p>
            <a:pPr marL="0" lvl="0" indent="0" algn="just" rtl="0">
              <a:lnSpc>
                <a:spcPct val="90000"/>
              </a:lnSpc>
              <a:spcBef>
                <a:spcPts val="0"/>
              </a:spcBef>
              <a:spcAft>
                <a:spcPts val="0"/>
              </a:spcAft>
              <a:buClr>
                <a:srgbClr val="0D266D"/>
              </a:buClr>
              <a:buSzPts val="1800"/>
              <a:buNone/>
            </a:pPr>
            <a:endParaRPr lang="fr-CA" sz="2000" dirty="0">
              <a:solidFill>
                <a:srgbClr val="0D266D"/>
              </a:solidFill>
              <a:latin typeface="Arial"/>
              <a:cs typeface="Arial"/>
              <a:sym typeface="Arial"/>
            </a:endParaRPr>
          </a:p>
          <a:p>
            <a:pPr marL="0" lvl="0" indent="0" algn="just" rtl="0">
              <a:lnSpc>
                <a:spcPct val="90000"/>
              </a:lnSpc>
              <a:spcBef>
                <a:spcPts val="0"/>
              </a:spcBef>
              <a:spcAft>
                <a:spcPts val="0"/>
              </a:spcAft>
              <a:buClr>
                <a:srgbClr val="0D266D"/>
              </a:buClr>
              <a:buSzPts val="1800"/>
              <a:buNone/>
            </a:pPr>
            <a:r>
              <a:rPr lang="fr-CA" sz="2000" dirty="0">
                <a:solidFill>
                  <a:srgbClr val="0D266D"/>
                </a:solidFill>
                <a:latin typeface="Arial"/>
                <a:cs typeface="Arial"/>
                <a:sym typeface="Arial"/>
              </a:rPr>
              <a:t>Si l’obstruction par l’athérosclérose est majeure, les tissus peuvent mourir de la gangrène et, ainsi, mener à l’amputation.</a:t>
            </a:r>
            <a:endParaRPr sz="20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sz="20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sz="20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sz="20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sz="20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sz="20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sz="2000" dirty="0">
              <a:solidFill>
                <a:srgbClr val="0D266D"/>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43092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15">
          <a:extLst>
            <a:ext uri="{FF2B5EF4-FFF2-40B4-BE49-F238E27FC236}">
              <a16:creationId xmlns:a16="http://schemas.microsoft.com/office/drawing/2014/main" id="{5E72E710-4CB5-E34B-12A8-B3EB6F47D4CB}"/>
            </a:ext>
          </a:extLst>
        </p:cNvPr>
        <p:cNvGrpSpPr/>
        <p:nvPr/>
      </p:nvGrpSpPr>
      <p:grpSpPr>
        <a:xfrm>
          <a:off x="0" y="0"/>
          <a:ext cx="0" cy="0"/>
          <a:chOff x="0" y="0"/>
          <a:chExt cx="0" cy="0"/>
        </a:xfrm>
      </p:grpSpPr>
      <p:sp>
        <p:nvSpPr>
          <p:cNvPr id="7" name="Google Shape;316;p27">
            <a:extLst>
              <a:ext uri="{FF2B5EF4-FFF2-40B4-BE49-F238E27FC236}">
                <a16:creationId xmlns:a16="http://schemas.microsoft.com/office/drawing/2014/main" id="{FFD5EB54-C052-5E99-2119-828C123F2EC8}"/>
              </a:ext>
            </a:extLst>
          </p:cNvPr>
          <p:cNvSpPr txBox="1">
            <a:spLocks noGrp="1"/>
          </p:cNvSpPr>
          <p:nvPr>
            <p:ph type="title"/>
          </p:nvPr>
        </p:nvSpPr>
        <p:spPr>
          <a:xfrm>
            <a:off x="1768774" y="363757"/>
            <a:ext cx="6746575" cy="60957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D60B41"/>
              </a:buClr>
              <a:buSzPts val="3000"/>
              <a:buFont typeface="Play"/>
              <a:buNone/>
            </a:pPr>
            <a:r>
              <a:rPr lang="fr-CA" dirty="0"/>
              <a:t>Claudication intermittente</a:t>
            </a:r>
            <a:endParaRPr dirty="0"/>
          </a:p>
        </p:txBody>
      </p:sp>
      <p:sp>
        <p:nvSpPr>
          <p:cNvPr id="2" name="Espace réservé du texte 1">
            <a:extLst>
              <a:ext uri="{FF2B5EF4-FFF2-40B4-BE49-F238E27FC236}">
                <a16:creationId xmlns:a16="http://schemas.microsoft.com/office/drawing/2014/main" id="{BC8A43A3-2376-46F1-6475-E84C62227FCA}"/>
              </a:ext>
            </a:extLst>
          </p:cNvPr>
          <p:cNvSpPr>
            <a:spLocks noGrp="1"/>
          </p:cNvSpPr>
          <p:nvPr>
            <p:ph type="body" idx="2"/>
          </p:nvPr>
        </p:nvSpPr>
        <p:spPr>
          <a:xfrm>
            <a:off x="277843" y="6397519"/>
            <a:ext cx="2312957" cy="230073"/>
          </a:xfrm>
        </p:spPr>
        <p:txBody>
          <a:bodyPr/>
          <a:lstStyle/>
          <a:p>
            <a:r>
              <a:rPr lang="fr-CA" dirty="0"/>
              <a:t>Maladie artérielle périphérique</a:t>
            </a:r>
          </a:p>
        </p:txBody>
      </p:sp>
      <p:pic>
        <p:nvPicPr>
          <p:cNvPr id="318" name="Google Shape;318;p27" descr="Cœur avec battements avec un remplissage uni">
            <a:extLst>
              <a:ext uri="{FF2B5EF4-FFF2-40B4-BE49-F238E27FC236}">
                <a16:creationId xmlns:a16="http://schemas.microsoft.com/office/drawing/2014/main" id="{F3EE58E7-DAAB-C4F5-0054-D8BF7AB2135A}"/>
              </a:ext>
            </a:extLst>
          </p:cNvPr>
          <p:cNvPicPr preferRelativeResize="0"/>
          <p:nvPr/>
        </p:nvPicPr>
        <p:blipFill rotWithShape="1">
          <a:blip r:embed="rId3">
            <a:alphaModFix/>
          </a:blip>
          <a:srcRect/>
          <a:stretch/>
        </p:blipFill>
        <p:spPr>
          <a:xfrm>
            <a:off x="466186" y="17251"/>
            <a:ext cx="1302589" cy="1302589"/>
          </a:xfrm>
          <a:prstGeom prst="rect">
            <a:avLst/>
          </a:prstGeom>
          <a:noFill/>
          <a:ln>
            <a:noFill/>
          </a:ln>
        </p:spPr>
      </p:pic>
      <p:sp>
        <p:nvSpPr>
          <p:cNvPr id="4" name="Google Shape;361;p32">
            <a:extLst>
              <a:ext uri="{FF2B5EF4-FFF2-40B4-BE49-F238E27FC236}">
                <a16:creationId xmlns:a16="http://schemas.microsoft.com/office/drawing/2014/main" id="{CCB0357A-2BD0-7771-7BAF-71B568BE9276}"/>
              </a:ext>
            </a:extLst>
          </p:cNvPr>
          <p:cNvSpPr txBox="1"/>
          <p:nvPr/>
        </p:nvSpPr>
        <p:spPr>
          <a:xfrm>
            <a:off x="302796" y="1403781"/>
            <a:ext cx="8707854" cy="4886426"/>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1000"/>
              </a:spcBef>
              <a:spcAft>
                <a:spcPts val="0"/>
              </a:spcAft>
              <a:buClr>
                <a:srgbClr val="0D266D"/>
              </a:buClr>
              <a:buSzPts val="2400"/>
              <a:buFont typeface="Arial"/>
              <a:buNone/>
            </a:pPr>
            <a:r>
              <a:rPr lang="fr-CA" sz="2400" b="1" dirty="0">
                <a:solidFill>
                  <a:srgbClr val="0D266D"/>
                </a:solidFill>
                <a:latin typeface="Arial" panose="020B0604020202020204" pitchFamily="34" charset="0"/>
                <a:ea typeface="Arial"/>
                <a:cs typeface="Arial" panose="020B0604020202020204" pitchFamily="34" charset="0"/>
                <a:sym typeface="Arial"/>
              </a:rPr>
              <a:t>Sélectionnez les éléments qui caractérisent la douleur associée à la claudication intermittente.</a:t>
            </a:r>
          </a:p>
          <a:p>
            <a:pPr marL="0" indent="0">
              <a:spcBef>
                <a:spcPts val="1200"/>
              </a:spcBef>
              <a:buClr>
                <a:schemeClr val="dk1"/>
              </a:buClr>
              <a:buSzPct val="61111"/>
              <a:buNone/>
            </a:pPr>
            <a:r>
              <a:rPr lang="fr-CA" sz="1600" dirty="0">
                <a:solidFill>
                  <a:srgbClr val="0D266D"/>
                </a:solidFill>
                <a:highlight>
                  <a:srgbClr val="CAE7F5"/>
                </a:highlight>
                <a:latin typeface="Arial" panose="020B0604020202020204" pitchFamily="34" charset="0"/>
                <a:cs typeface="Arial" panose="020B0604020202020204" pitchFamily="34" charset="0"/>
              </a:rPr>
              <a:t>Survient généralement lors d’activités cardiovasculaires de mise en charge comme la marche.</a:t>
            </a:r>
          </a:p>
          <a:p>
            <a:pPr marL="0" indent="0">
              <a:spcBef>
                <a:spcPts val="1200"/>
              </a:spcBef>
              <a:buNone/>
            </a:pPr>
            <a:r>
              <a:rPr lang="fr-CA" sz="1600" dirty="0">
                <a:solidFill>
                  <a:srgbClr val="0D266D"/>
                </a:solidFill>
                <a:highlight>
                  <a:srgbClr val="CAE7F5"/>
                </a:highlight>
                <a:latin typeface="Arial" panose="020B0604020202020204" pitchFamily="34" charset="0"/>
                <a:cs typeface="Arial" panose="020B0604020202020204" pitchFamily="34" charset="0"/>
              </a:rPr>
              <a:t>Survient toujours dans la même région et avec le même niveau d’effort.</a:t>
            </a:r>
          </a:p>
          <a:p>
            <a:pPr>
              <a:spcBef>
                <a:spcPts val="1200"/>
              </a:spcBef>
            </a:pPr>
            <a:r>
              <a:rPr lang="fr-CA" sz="1600" dirty="0">
                <a:solidFill>
                  <a:srgbClr val="0D266D"/>
                </a:solidFill>
                <a:highlight>
                  <a:srgbClr val="CAE7F5"/>
                </a:highlight>
                <a:latin typeface="Arial" panose="020B0604020202020204" pitchFamily="34" charset="0"/>
                <a:cs typeface="Arial" panose="020B0604020202020204" pitchFamily="34" charset="0"/>
              </a:rPr>
              <a:t>Est souvent unilatérale et asymétrique.</a:t>
            </a:r>
          </a:p>
          <a:p>
            <a:pPr marL="0" indent="0">
              <a:spcBef>
                <a:spcPts val="1200"/>
              </a:spcBef>
              <a:buNone/>
            </a:pPr>
            <a:r>
              <a:rPr lang="fr-CA" sz="1600" dirty="0">
                <a:solidFill>
                  <a:srgbClr val="0D266D"/>
                </a:solidFill>
                <a:highlight>
                  <a:srgbClr val="CAE7F5"/>
                </a:highlight>
                <a:latin typeface="Arial" panose="020B0604020202020204" pitchFamily="34" charset="0"/>
                <a:cs typeface="Arial" panose="020B0604020202020204" pitchFamily="34" charset="0"/>
              </a:rPr>
              <a:t>Peut se présenter sous plusieurs formes (crampes, fatigue, engourdissements, serrements).</a:t>
            </a:r>
          </a:p>
          <a:p>
            <a:pPr marL="0" indent="0">
              <a:spcBef>
                <a:spcPts val="1200"/>
              </a:spcBef>
              <a:buNone/>
            </a:pPr>
            <a:r>
              <a:rPr lang="fr-CA" sz="1600" dirty="0">
                <a:solidFill>
                  <a:srgbClr val="0D266D"/>
                </a:solidFill>
                <a:highlight>
                  <a:srgbClr val="CAE7F5"/>
                </a:highlight>
                <a:latin typeface="Arial" panose="020B0604020202020204" pitchFamily="34" charset="0"/>
                <a:cs typeface="Arial" panose="020B0604020202020204" pitchFamily="34" charset="0"/>
              </a:rPr>
              <a:t>Se situe au niveau d’un ou de plusieurs groupes musculaires (surtout les mollets).</a:t>
            </a:r>
          </a:p>
          <a:p>
            <a:pPr>
              <a:spcBef>
                <a:spcPts val="1200"/>
              </a:spcBef>
            </a:pPr>
            <a:r>
              <a:rPr lang="fr-CA" sz="1600" dirty="0">
                <a:solidFill>
                  <a:srgbClr val="0D266D"/>
                </a:solidFill>
                <a:latin typeface="Arial" panose="020B0604020202020204" pitchFamily="34" charset="0"/>
                <a:cs typeface="Arial" panose="020B0604020202020204" pitchFamily="34" charset="0"/>
              </a:rPr>
              <a:t>Se situe directement sur une articulation.</a:t>
            </a:r>
          </a:p>
          <a:p>
            <a:pPr marL="0" indent="0">
              <a:spcBef>
                <a:spcPts val="1200"/>
              </a:spcBef>
              <a:buNone/>
            </a:pPr>
            <a:r>
              <a:rPr lang="fr-CA" sz="1600" dirty="0">
                <a:solidFill>
                  <a:srgbClr val="0D266D"/>
                </a:solidFill>
                <a:highlight>
                  <a:srgbClr val="CAE7F5"/>
                </a:highlight>
                <a:latin typeface="Arial" panose="020B0604020202020204" pitchFamily="34" charset="0"/>
                <a:cs typeface="Arial" panose="020B0604020202020204" pitchFamily="34" charset="0"/>
              </a:rPr>
              <a:t>Est absente au repos.</a:t>
            </a:r>
          </a:p>
          <a:p>
            <a:pPr marL="0" indent="0">
              <a:spcBef>
                <a:spcPts val="1200"/>
              </a:spcBef>
              <a:buNone/>
            </a:pPr>
            <a:r>
              <a:rPr lang="fr-CA" sz="1600" dirty="0">
                <a:solidFill>
                  <a:srgbClr val="0D266D"/>
                </a:solidFill>
                <a:latin typeface="Arial" panose="020B0604020202020204" pitchFamily="34" charset="0"/>
                <a:cs typeface="Arial" panose="020B0604020202020204" pitchFamily="34" charset="0"/>
              </a:rPr>
              <a:t>Diminuera avec une augmentation de l’intensité de l’effort.</a:t>
            </a:r>
          </a:p>
          <a:p>
            <a:pPr marL="0" indent="0">
              <a:spcBef>
                <a:spcPts val="1200"/>
              </a:spcBef>
              <a:buNone/>
            </a:pPr>
            <a:r>
              <a:rPr lang="fr-CA" sz="1600" dirty="0">
                <a:solidFill>
                  <a:srgbClr val="0D266D"/>
                </a:solidFill>
                <a:highlight>
                  <a:srgbClr val="CAE7F5"/>
                </a:highlight>
                <a:latin typeface="Arial" panose="020B0604020202020204" pitchFamily="34" charset="0"/>
                <a:cs typeface="Arial" panose="020B0604020202020204" pitchFamily="34" charset="0"/>
              </a:rPr>
              <a:t>Augmentera avec une augmentation de l’intensité de l’effort.</a:t>
            </a:r>
          </a:p>
          <a:p>
            <a:pPr marL="0" indent="0">
              <a:spcBef>
                <a:spcPts val="1200"/>
              </a:spcBef>
              <a:buNone/>
            </a:pPr>
            <a:r>
              <a:rPr lang="fr-CA" sz="1600" dirty="0">
                <a:solidFill>
                  <a:srgbClr val="0D266D"/>
                </a:solidFill>
                <a:highlight>
                  <a:srgbClr val="CAE7F5"/>
                </a:highlight>
                <a:latin typeface="Arial" panose="020B0604020202020204" pitchFamily="34" charset="0"/>
                <a:cs typeface="Arial" panose="020B0604020202020204" pitchFamily="34" charset="0"/>
              </a:rPr>
              <a:t>Disparaîtra en quelques minutes après la fin de l’activité physique.</a:t>
            </a:r>
          </a:p>
        </p:txBody>
      </p:sp>
    </p:spTree>
    <p:extLst>
      <p:ext uri="{BB962C8B-B14F-4D97-AF65-F5344CB8AC3E}">
        <p14:creationId xmlns:p14="http://schemas.microsoft.com/office/powerpoint/2010/main" val="16981527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30">
          <a:extLst>
            <a:ext uri="{FF2B5EF4-FFF2-40B4-BE49-F238E27FC236}">
              <a16:creationId xmlns:a16="http://schemas.microsoft.com/office/drawing/2014/main" id="{7CB8EFB5-9EFD-BF46-9269-AFC2CF2582CE}"/>
            </a:ext>
          </a:extLst>
        </p:cNvPr>
        <p:cNvGrpSpPr/>
        <p:nvPr/>
      </p:nvGrpSpPr>
      <p:grpSpPr>
        <a:xfrm>
          <a:off x="0" y="0"/>
          <a:ext cx="0" cy="0"/>
          <a:chOff x="0" y="0"/>
          <a:chExt cx="0" cy="0"/>
        </a:xfrm>
      </p:grpSpPr>
      <p:sp>
        <p:nvSpPr>
          <p:cNvPr id="231" name="Google Shape;231;p22">
            <a:extLst>
              <a:ext uri="{FF2B5EF4-FFF2-40B4-BE49-F238E27FC236}">
                <a16:creationId xmlns:a16="http://schemas.microsoft.com/office/drawing/2014/main" id="{383A15F3-952B-F529-5752-606EC9C2AFBB}"/>
              </a:ext>
            </a:extLst>
          </p:cNvPr>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990"/>
              <a:buFont typeface="Play"/>
              <a:buNone/>
            </a:pPr>
            <a:r>
              <a:rPr lang="fr-CA" sz="3020"/>
              <a:t>Rétroaction</a:t>
            </a:r>
            <a:endParaRPr sz="3020"/>
          </a:p>
        </p:txBody>
      </p:sp>
      <p:sp>
        <p:nvSpPr>
          <p:cNvPr id="232" name="Google Shape;232;p22">
            <a:extLst>
              <a:ext uri="{FF2B5EF4-FFF2-40B4-BE49-F238E27FC236}">
                <a16:creationId xmlns:a16="http://schemas.microsoft.com/office/drawing/2014/main" id="{21422EF6-763D-CCBA-5EE8-92062E7FF197}"/>
              </a:ext>
            </a:extLst>
          </p:cNvPr>
          <p:cNvSpPr txBox="1">
            <a:spLocks noGrp="1"/>
          </p:cNvSpPr>
          <p:nvPr>
            <p:ph type="body" idx="1"/>
          </p:nvPr>
        </p:nvSpPr>
        <p:spPr>
          <a:xfrm>
            <a:off x="323384" y="1531896"/>
            <a:ext cx="8532517" cy="5085008"/>
          </a:xfrm>
          <a:prstGeom prst="rect">
            <a:avLst/>
          </a:prstGeom>
          <a:noFill/>
          <a:ln>
            <a:noFill/>
          </a:ln>
        </p:spPr>
        <p:txBody>
          <a:bodyPr spcFirstLastPara="1" wrap="square" lIns="91425" tIns="91425" rIns="91425" bIns="91425" anchor="t" anchorCtr="0">
            <a:noAutofit/>
          </a:bodyPr>
          <a:lstStyle/>
          <a:p>
            <a:pPr marL="0" indent="0" algn="just">
              <a:spcBef>
                <a:spcPts val="0"/>
              </a:spcBef>
              <a:buClr>
                <a:srgbClr val="0D266D"/>
              </a:buClr>
              <a:buSzPts val="1800"/>
              <a:buNone/>
            </a:pPr>
            <a:r>
              <a:rPr lang="fr-CA" sz="2000" dirty="0">
                <a:solidFill>
                  <a:srgbClr val="0D266D"/>
                </a:solidFill>
                <a:latin typeface="Arial" panose="020B0604020202020204" pitchFamily="34" charset="0"/>
                <a:cs typeface="Arial" panose="020B0604020202020204" pitchFamily="34" charset="0"/>
              </a:rPr>
              <a:t>Typiquement, la claudication intermittente survient lors d’activités physiques qui impliquent une mise en charge, comme la marche. Elle pourra être exacerbée par une augmentation de l’intensité de l’effort comme une marche plus rapide ou une montée (</a:t>
            </a:r>
            <a:r>
              <a:rPr lang="fr-CA" sz="2000" dirty="0" err="1">
                <a:solidFill>
                  <a:srgbClr val="0D266D"/>
                </a:solidFill>
                <a:latin typeface="Arial" panose="020B0604020202020204" pitchFamily="34" charset="0"/>
                <a:cs typeface="Arial" panose="020B0604020202020204" pitchFamily="34" charset="0"/>
              </a:rPr>
              <a:t>Teo</a:t>
            </a:r>
            <a:r>
              <a:rPr lang="fr-CA" sz="2000" dirty="0">
                <a:solidFill>
                  <a:srgbClr val="0D266D"/>
                </a:solidFill>
                <a:latin typeface="Arial" panose="020B0604020202020204" pitchFamily="34" charset="0"/>
                <a:cs typeface="Arial" panose="020B0604020202020204" pitchFamily="34" charset="0"/>
              </a:rPr>
              <a:t> K. K., 2023). La claudication intermittente touchera toujours la même région musculaire et surviendra avec le même niveau d’effort. La douleur disparaîtra généralement après un repos de 3 à 5 minutes. Au fur et à mesure que l’athérosclérose progressera, la distance parcourue sans ressentir de douleur deviendra de plus en plus courte (</a:t>
            </a:r>
            <a:r>
              <a:rPr lang="fr-CA" sz="2000" dirty="0" err="1">
                <a:solidFill>
                  <a:srgbClr val="0D266D"/>
                </a:solidFill>
                <a:latin typeface="Arial" panose="020B0604020202020204" pitchFamily="34" charset="0"/>
                <a:cs typeface="Arial" panose="020B0604020202020204" pitchFamily="34" charset="0"/>
              </a:rPr>
              <a:t>Teo</a:t>
            </a:r>
            <a:r>
              <a:rPr lang="fr-CA" sz="2000" dirty="0">
                <a:solidFill>
                  <a:srgbClr val="0D266D"/>
                </a:solidFill>
                <a:latin typeface="Arial" panose="020B0604020202020204" pitchFamily="34" charset="0"/>
                <a:cs typeface="Arial" panose="020B0604020202020204" pitchFamily="34" charset="0"/>
              </a:rPr>
              <a:t> K. K., 2023). Dans les cas plus sévères, la claudication intermittente pourra même être présente au repos. </a:t>
            </a:r>
          </a:p>
          <a:p>
            <a:pPr marL="0" lvl="0" indent="0" algn="just" rtl="0">
              <a:lnSpc>
                <a:spcPct val="90000"/>
              </a:lnSpc>
              <a:spcBef>
                <a:spcPts val="0"/>
              </a:spcBef>
              <a:spcAft>
                <a:spcPts val="0"/>
              </a:spcAft>
              <a:buClr>
                <a:srgbClr val="0D266D"/>
              </a:buClr>
              <a:buSzPts val="1800"/>
              <a:buNone/>
            </a:pPr>
            <a:endParaRPr lang="fr-CA" sz="20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r>
              <a:rPr lang="fr-CA" sz="2000" dirty="0">
                <a:solidFill>
                  <a:srgbClr val="0D266D"/>
                </a:solidFill>
                <a:latin typeface="Arial" panose="020B0604020202020204" pitchFamily="34" charset="0"/>
                <a:cs typeface="Arial" panose="020B0604020202020204" pitchFamily="34" charset="0"/>
              </a:rPr>
              <a:t>La claudication intermittente est souvent unilatérale et asymétrique et elle peut se présenter sous plusieurs formes (crampes, fatigue, engourdissements, serrements, brûlures) (</a:t>
            </a:r>
            <a:r>
              <a:rPr lang="fr-CA" sz="2000" dirty="0" err="1">
                <a:solidFill>
                  <a:srgbClr val="0D266D"/>
                </a:solidFill>
                <a:latin typeface="Arial" panose="020B0604020202020204" pitchFamily="34" charset="0"/>
                <a:cs typeface="Arial" panose="020B0604020202020204" pitchFamily="34" charset="0"/>
              </a:rPr>
              <a:t>Teo</a:t>
            </a:r>
            <a:r>
              <a:rPr lang="fr-CA" sz="2000" dirty="0">
                <a:solidFill>
                  <a:srgbClr val="0D266D"/>
                </a:solidFill>
                <a:latin typeface="Arial" panose="020B0604020202020204" pitchFamily="34" charset="0"/>
                <a:cs typeface="Arial" panose="020B0604020202020204" pitchFamily="34" charset="0"/>
              </a:rPr>
              <a:t> K. K., 2023). Elle peut toucher plusieurs groupes musculaires, mais touche souvent les mollets. Généralement, lorsqu’on demande à la personne de localiser sa douleur, elle identifiera le muscle et non l’articulation. </a:t>
            </a:r>
            <a:endParaRPr sz="20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sz="20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sz="20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sz="20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sz="20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sz="2000" dirty="0">
              <a:solidFill>
                <a:srgbClr val="0D266D"/>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590205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15">
          <a:extLst>
            <a:ext uri="{FF2B5EF4-FFF2-40B4-BE49-F238E27FC236}">
              <a16:creationId xmlns:a16="http://schemas.microsoft.com/office/drawing/2014/main" id="{2A7B1C0C-AE91-F9EB-18A8-0395F9E5882E}"/>
            </a:ext>
          </a:extLst>
        </p:cNvPr>
        <p:cNvGrpSpPr/>
        <p:nvPr/>
      </p:nvGrpSpPr>
      <p:grpSpPr>
        <a:xfrm>
          <a:off x="0" y="0"/>
          <a:ext cx="0" cy="0"/>
          <a:chOff x="0" y="0"/>
          <a:chExt cx="0" cy="0"/>
        </a:xfrm>
      </p:grpSpPr>
      <p:sp>
        <p:nvSpPr>
          <p:cNvPr id="316" name="Google Shape;316;p27">
            <a:extLst>
              <a:ext uri="{FF2B5EF4-FFF2-40B4-BE49-F238E27FC236}">
                <a16:creationId xmlns:a16="http://schemas.microsoft.com/office/drawing/2014/main" id="{80B3A17B-846C-652A-A0D5-6F247C929677}"/>
              </a:ext>
            </a:extLst>
          </p:cNvPr>
          <p:cNvSpPr txBox="1">
            <a:spLocks noGrp="1"/>
          </p:cNvSpPr>
          <p:nvPr>
            <p:ph type="title"/>
          </p:nvPr>
        </p:nvSpPr>
        <p:spPr>
          <a:xfrm>
            <a:off x="1768774" y="363757"/>
            <a:ext cx="6746575" cy="60957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D60B41"/>
              </a:buClr>
              <a:buSzPts val="3000"/>
              <a:buFont typeface="Play"/>
              <a:buNone/>
            </a:pPr>
            <a:r>
              <a:rPr lang="fr-CA" dirty="0"/>
              <a:t>Évaluer les douleurs aux jambes</a:t>
            </a:r>
            <a:endParaRPr dirty="0"/>
          </a:p>
        </p:txBody>
      </p:sp>
      <p:sp>
        <p:nvSpPr>
          <p:cNvPr id="317" name="Google Shape;317;p27">
            <a:extLst>
              <a:ext uri="{FF2B5EF4-FFF2-40B4-BE49-F238E27FC236}">
                <a16:creationId xmlns:a16="http://schemas.microsoft.com/office/drawing/2014/main" id="{B6AB5B43-8B56-A6DF-B2B3-A92043ABE880}"/>
              </a:ext>
            </a:extLst>
          </p:cNvPr>
          <p:cNvSpPr txBox="1">
            <a:spLocks noGrp="1"/>
          </p:cNvSpPr>
          <p:nvPr>
            <p:ph type="body" idx="2"/>
          </p:nvPr>
        </p:nvSpPr>
        <p:spPr>
          <a:prstGeom prst="rect">
            <a:avLst/>
          </a:prstGeom>
          <a:noFill/>
          <a:ln>
            <a:noFill/>
          </a:ln>
        </p:spPr>
        <p:txBody>
          <a:bodyPr spcFirstLastPara="1" wrap="square" lIns="91425" tIns="45700" rIns="91425" bIns="45700" anchor="t" anchorCtr="0">
            <a:noAutofit/>
          </a:bodyPr>
          <a:lstStyle/>
          <a:p>
            <a:pPr algn="r"/>
            <a:r>
              <a:rPr lang="fr-CA" dirty="0"/>
              <a:t>Maladie artérielle périphérique</a:t>
            </a:r>
          </a:p>
        </p:txBody>
      </p:sp>
      <p:pic>
        <p:nvPicPr>
          <p:cNvPr id="318" name="Google Shape;318;p27" descr="Cœur avec battements avec un remplissage uni">
            <a:extLst>
              <a:ext uri="{FF2B5EF4-FFF2-40B4-BE49-F238E27FC236}">
                <a16:creationId xmlns:a16="http://schemas.microsoft.com/office/drawing/2014/main" id="{84BCCCC6-5646-87B3-E682-BE207824C7A3}"/>
              </a:ext>
            </a:extLst>
          </p:cNvPr>
          <p:cNvPicPr preferRelativeResize="0"/>
          <p:nvPr/>
        </p:nvPicPr>
        <p:blipFill rotWithShape="1">
          <a:blip r:embed="rId3">
            <a:alphaModFix/>
          </a:blip>
          <a:srcRect/>
          <a:stretch/>
        </p:blipFill>
        <p:spPr>
          <a:xfrm>
            <a:off x="466186" y="17251"/>
            <a:ext cx="1302589" cy="1302589"/>
          </a:xfrm>
          <a:prstGeom prst="rect">
            <a:avLst/>
          </a:prstGeom>
          <a:noFill/>
          <a:ln>
            <a:noFill/>
          </a:ln>
        </p:spPr>
      </p:pic>
      <p:sp>
        <p:nvSpPr>
          <p:cNvPr id="4" name="Google Shape;361;p32">
            <a:extLst>
              <a:ext uri="{FF2B5EF4-FFF2-40B4-BE49-F238E27FC236}">
                <a16:creationId xmlns:a16="http://schemas.microsoft.com/office/drawing/2014/main" id="{68450B6B-3845-A6B1-D738-EE2B687BE835}"/>
              </a:ext>
            </a:extLst>
          </p:cNvPr>
          <p:cNvSpPr txBox="1"/>
          <p:nvPr/>
        </p:nvSpPr>
        <p:spPr>
          <a:xfrm>
            <a:off x="258793" y="1706881"/>
            <a:ext cx="4768396" cy="3416279"/>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fr-CA" sz="2400" b="1" dirty="0">
                <a:solidFill>
                  <a:srgbClr val="0D266D"/>
                </a:solidFill>
                <a:latin typeface="Arial"/>
                <a:ea typeface="Arial"/>
                <a:cs typeface="Arial"/>
                <a:sym typeface="Arial"/>
              </a:rPr>
              <a:t>Une personne vous rapporte des douleurs aux jambes.</a:t>
            </a:r>
          </a:p>
          <a:p>
            <a:pPr marL="0" marR="0" lvl="0" indent="0" rtl="0">
              <a:spcBef>
                <a:spcPts val="0"/>
              </a:spcBef>
              <a:spcAft>
                <a:spcPts val="0"/>
              </a:spcAft>
              <a:buNone/>
            </a:pPr>
            <a:endParaRPr lang="fr-CA" sz="2400" b="1" dirty="0">
              <a:solidFill>
                <a:srgbClr val="0D266D"/>
              </a:solidFill>
              <a:latin typeface="Arial"/>
              <a:ea typeface="Arial"/>
              <a:cs typeface="Arial"/>
              <a:sym typeface="Arial"/>
            </a:endParaRPr>
          </a:p>
          <a:p>
            <a:pPr marL="0" marR="0" lvl="0" indent="0" rtl="0">
              <a:spcBef>
                <a:spcPts val="0"/>
              </a:spcBef>
              <a:spcAft>
                <a:spcPts val="0"/>
              </a:spcAft>
              <a:buNone/>
            </a:pPr>
            <a:r>
              <a:rPr lang="fr-CA" sz="2400" b="1" dirty="0">
                <a:solidFill>
                  <a:srgbClr val="0D266D"/>
                </a:solidFill>
                <a:latin typeface="Arial"/>
                <a:ea typeface="Arial"/>
                <a:cs typeface="Arial"/>
                <a:sym typeface="Arial"/>
              </a:rPr>
              <a:t>Inscrivez sur une feuille les questions que vous pourriez lui poser afin d’être en mesure de mieux comprendre la douleur et, ainsi, de l’orienter au bon professionnel de la santé?</a:t>
            </a:r>
          </a:p>
        </p:txBody>
      </p:sp>
      <p:pic>
        <p:nvPicPr>
          <p:cNvPr id="9" name="Graphique 8">
            <a:extLst>
              <a:ext uri="{FF2B5EF4-FFF2-40B4-BE49-F238E27FC236}">
                <a16:creationId xmlns:a16="http://schemas.microsoft.com/office/drawing/2014/main" id="{8C2E7385-8E38-00F9-8D28-E68BEE340E6D}"/>
              </a:ext>
            </a:extLst>
          </p:cNvPr>
          <p:cNvPicPr>
            <a:picLocks noChangeAspect="1"/>
          </p:cNvPicPr>
          <p:nvPr/>
        </p:nvPicPr>
        <p:blipFill>
          <a:blip r:embed="rId4">
            <a:extLst>
              <a:ext uri="{96DAC541-7B7A-43D3-8B79-37D633B846F1}">
                <asvg:svgBlip xmlns:asvg="http://schemas.microsoft.com/office/drawing/2016/SVG/main" r:embed="rId5"/>
              </a:ext>
            </a:extLst>
          </a:blip>
          <a:srcRect l="4631" t="3123" r="3831" b="488"/>
          <a:stretch/>
        </p:blipFill>
        <p:spPr>
          <a:xfrm>
            <a:off x="5027189" y="1894306"/>
            <a:ext cx="3858018" cy="4163594"/>
          </a:xfrm>
          <a:prstGeom prst="rect">
            <a:avLst/>
          </a:prstGeom>
        </p:spPr>
      </p:pic>
    </p:spTree>
    <p:extLst>
      <p:ext uri="{BB962C8B-B14F-4D97-AF65-F5344CB8AC3E}">
        <p14:creationId xmlns:p14="http://schemas.microsoft.com/office/powerpoint/2010/main" val="23278827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title"/>
          </p:nvPr>
        </p:nvSpPr>
        <p:spPr>
          <a:xfrm>
            <a:off x="1540174" y="363757"/>
            <a:ext cx="6975175" cy="60957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D60B41"/>
              </a:buClr>
              <a:buSzPts val="3000"/>
              <a:buFont typeface="Play"/>
              <a:buNone/>
            </a:pPr>
            <a:r>
              <a:rPr lang="fr-CA" dirty="0"/>
              <a:t>Consignes d’utilisation</a:t>
            </a:r>
            <a:endParaRPr dirty="0"/>
          </a:p>
        </p:txBody>
      </p:sp>
      <p:sp>
        <p:nvSpPr>
          <p:cNvPr id="7" name="Espace réservé du texte 6">
            <a:extLst>
              <a:ext uri="{FF2B5EF4-FFF2-40B4-BE49-F238E27FC236}">
                <a16:creationId xmlns:a16="http://schemas.microsoft.com/office/drawing/2014/main" id="{740F2AD3-B1A1-35F5-8406-ED4CB3436C00}"/>
              </a:ext>
            </a:extLst>
          </p:cNvPr>
          <p:cNvSpPr>
            <a:spLocks noGrp="1"/>
          </p:cNvSpPr>
          <p:nvPr>
            <p:ph type="body" idx="2"/>
          </p:nvPr>
        </p:nvSpPr>
        <p:spPr>
          <a:xfrm>
            <a:off x="198435" y="6335605"/>
            <a:ext cx="2312957" cy="352220"/>
          </a:xfrm>
        </p:spPr>
        <p:txBody>
          <a:bodyPr/>
          <a:lstStyle/>
          <a:p>
            <a:pPr algn="r"/>
            <a:r>
              <a:rPr lang="fr-CA" dirty="0"/>
              <a:t>Maladie artérielle périphérique</a:t>
            </a:r>
          </a:p>
        </p:txBody>
      </p:sp>
      <p:pic>
        <p:nvPicPr>
          <p:cNvPr id="86" name="Google Shape;86;p3" descr="Cœur avec battements avec un remplissage uni"/>
          <p:cNvPicPr preferRelativeResize="0"/>
          <p:nvPr/>
        </p:nvPicPr>
        <p:blipFill rotWithShape="1">
          <a:blip r:embed="rId3">
            <a:alphaModFix/>
          </a:blip>
          <a:srcRect/>
          <a:stretch/>
        </p:blipFill>
        <p:spPr>
          <a:xfrm>
            <a:off x="198435" y="17251"/>
            <a:ext cx="1302589" cy="1302589"/>
          </a:xfrm>
          <a:prstGeom prst="rect">
            <a:avLst/>
          </a:prstGeom>
          <a:noFill/>
          <a:ln>
            <a:noFill/>
          </a:ln>
        </p:spPr>
      </p:pic>
      <p:sp>
        <p:nvSpPr>
          <p:cNvPr id="87" name="Google Shape;87;p3"/>
          <p:cNvSpPr txBox="1"/>
          <p:nvPr/>
        </p:nvSpPr>
        <p:spPr>
          <a:xfrm>
            <a:off x="431244" y="1804767"/>
            <a:ext cx="8236505" cy="4103647"/>
          </a:xfrm>
          <a:prstGeom prst="rect">
            <a:avLst/>
          </a:prstGeom>
          <a:noFill/>
          <a:ln>
            <a:noFill/>
          </a:ln>
        </p:spPr>
        <p:txBody>
          <a:bodyPr spcFirstLastPara="1" wrap="square" lIns="91425" tIns="45700" rIns="91425" bIns="45700" anchor="t" anchorCtr="0">
            <a:spAutoFit/>
          </a:bodyPr>
          <a:lstStyle/>
          <a:p>
            <a:pPr marL="285750" marR="0" lvl="0" indent="-285750" algn="just" rtl="0">
              <a:spcBef>
                <a:spcPts val="0"/>
              </a:spcBef>
              <a:spcAft>
                <a:spcPts val="0"/>
              </a:spcAft>
              <a:buClr>
                <a:srgbClr val="0D266D"/>
              </a:buClr>
              <a:buSzPts val="1800"/>
              <a:buFont typeface="Arial"/>
              <a:buChar char="•"/>
            </a:pPr>
            <a:r>
              <a:rPr lang="fr-CA" sz="1800" b="0" i="0" u="none" strike="noStrike" dirty="0">
                <a:solidFill>
                  <a:srgbClr val="0D266D"/>
                </a:solidFill>
                <a:latin typeface="Arial"/>
                <a:ea typeface="Arial"/>
                <a:cs typeface="Arial"/>
                <a:sym typeface="Arial"/>
              </a:rPr>
              <a:t>Cliquer sur les flèches en haut à droite pour mettre en mode « plein écran ».</a:t>
            </a:r>
            <a:endParaRPr sz="1800" dirty="0"/>
          </a:p>
          <a:p>
            <a:pPr marL="285750" marR="0" lvl="0" indent="-285750" algn="just" rtl="0">
              <a:spcBef>
                <a:spcPts val="1000"/>
              </a:spcBef>
              <a:spcAft>
                <a:spcPts val="0"/>
              </a:spcAft>
              <a:buClr>
                <a:srgbClr val="0D266D"/>
              </a:buClr>
              <a:buSzPts val="1800"/>
              <a:buFont typeface="Arial"/>
              <a:buChar char="•"/>
            </a:pPr>
            <a:r>
              <a:rPr lang="fr-CA" sz="1800" dirty="0">
                <a:solidFill>
                  <a:srgbClr val="0D266D"/>
                </a:solidFill>
                <a:latin typeface="Arial"/>
                <a:ea typeface="Arial"/>
                <a:cs typeface="Arial"/>
                <a:sym typeface="Arial"/>
              </a:rPr>
              <a:t>Par la suite, utiliser les flèches pour changer de page.</a:t>
            </a:r>
            <a:endParaRPr sz="1800" dirty="0"/>
          </a:p>
          <a:p>
            <a:pPr marL="285750" marR="0" lvl="0" indent="-285750" algn="just" rtl="0">
              <a:spcBef>
                <a:spcPts val="1000"/>
              </a:spcBef>
              <a:spcAft>
                <a:spcPts val="0"/>
              </a:spcAft>
              <a:buClr>
                <a:srgbClr val="0D266D"/>
              </a:buClr>
              <a:buSzPts val="1800"/>
              <a:buFont typeface="Arial"/>
              <a:buChar char="•"/>
            </a:pPr>
            <a:r>
              <a:rPr lang="fr-CA" sz="1800" b="0" i="0" u="none" strike="noStrike" dirty="0">
                <a:solidFill>
                  <a:srgbClr val="0D266D"/>
                </a:solidFill>
                <a:latin typeface="Arial"/>
                <a:ea typeface="Arial"/>
                <a:cs typeface="Arial"/>
                <a:sym typeface="Arial"/>
              </a:rPr>
              <a:t>À la fin du </a:t>
            </a:r>
            <a:r>
              <a:rPr lang="fr-CA" sz="1800" dirty="0">
                <a:solidFill>
                  <a:srgbClr val="0D266D"/>
                </a:solidFill>
                <a:latin typeface="Arial"/>
                <a:ea typeface="Arial"/>
                <a:cs typeface="Arial"/>
                <a:sym typeface="Arial"/>
              </a:rPr>
              <a:t>document, cliquer sur les flèches « réduire » en haut à droite.  </a:t>
            </a:r>
            <a:endParaRPr sz="1800" b="0" i="0" u="none" strike="noStrike" dirty="0">
              <a:solidFill>
                <a:srgbClr val="0D266D"/>
              </a:solidFill>
              <a:latin typeface="Arial"/>
              <a:ea typeface="Arial"/>
              <a:cs typeface="Arial"/>
              <a:sym typeface="Arial"/>
            </a:endParaRPr>
          </a:p>
          <a:p>
            <a:pPr marL="285750" marR="0" lvl="0" indent="-285750" algn="just" rtl="0">
              <a:spcBef>
                <a:spcPts val="1000"/>
              </a:spcBef>
              <a:spcAft>
                <a:spcPts val="0"/>
              </a:spcAft>
              <a:buClr>
                <a:srgbClr val="0D266D"/>
              </a:buClr>
              <a:buSzPts val="1800"/>
              <a:buFont typeface="Arial"/>
              <a:buChar char="•"/>
            </a:pPr>
            <a:r>
              <a:rPr lang="fr-CA" sz="1800" b="0" i="0" u="none" strike="noStrike" dirty="0">
                <a:solidFill>
                  <a:srgbClr val="0D266D"/>
                </a:solidFill>
                <a:latin typeface="Arial"/>
                <a:ea typeface="Arial"/>
                <a:cs typeface="Arial"/>
                <a:sym typeface="Arial"/>
              </a:rPr>
              <a:t>Répondre aux différentes questions </a:t>
            </a:r>
            <a:r>
              <a:rPr lang="fr-CA" sz="1800" dirty="0">
                <a:solidFill>
                  <a:srgbClr val="0D266D"/>
                </a:solidFill>
              </a:rPr>
              <a:t>du mieux que vous le pouvez</a:t>
            </a:r>
            <a:r>
              <a:rPr lang="fr-CA" sz="1800" b="0" i="0" u="none" strike="noStrike" dirty="0">
                <a:solidFill>
                  <a:srgbClr val="0D266D"/>
                </a:solidFill>
                <a:latin typeface="Arial"/>
                <a:ea typeface="Arial"/>
                <a:cs typeface="Arial"/>
                <a:sym typeface="Arial"/>
              </a:rPr>
              <a:t>.</a:t>
            </a:r>
            <a:endParaRPr sz="1800" b="0" dirty="0">
              <a:solidFill>
                <a:srgbClr val="0D266D"/>
              </a:solidFill>
              <a:latin typeface="Arial"/>
              <a:ea typeface="Arial"/>
              <a:cs typeface="Arial"/>
              <a:sym typeface="Arial"/>
            </a:endParaRPr>
          </a:p>
          <a:p>
            <a:pPr marL="285750" marR="0" lvl="0" indent="-285750" algn="just" rtl="0">
              <a:spcBef>
                <a:spcPts val="1000"/>
              </a:spcBef>
              <a:spcAft>
                <a:spcPts val="0"/>
              </a:spcAft>
              <a:buClr>
                <a:srgbClr val="0D266D"/>
              </a:buClr>
              <a:buSzPts val="1800"/>
              <a:buFont typeface="Arial"/>
              <a:buChar char="•"/>
            </a:pPr>
            <a:r>
              <a:rPr lang="fr-CA" sz="1800" b="0" i="0" u="none" strike="noStrike" dirty="0">
                <a:solidFill>
                  <a:srgbClr val="0D266D"/>
                </a:solidFill>
                <a:latin typeface="Arial"/>
                <a:ea typeface="Arial"/>
                <a:cs typeface="Arial"/>
                <a:sym typeface="Arial"/>
              </a:rPr>
              <a:t>Vous pouvez utiliser vos notes de cours et vos références pour répondre aux différentes questions.</a:t>
            </a:r>
            <a:endParaRPr sz="1800" dirty="0"/>
          </a:p>
          <a:p>
            <a:pPr marL="285750" marR="0" lvl="0" indent="-285750" algn="just" rtl="0">
              <a:spcBef>
                <a:spcPts val="1000"/>
              </a:spcBef>
              <a:spcAft>
                <a:spcPts val="0"/>
              </a:spcAft>
              <a:buClr>
                <a:srgbClr val="0D266D"/>
              </a:buClr>
              <a:buSzPts val="1800"/>
              <a:buFont typeface="Arial"/>
              <a:buChar char="•"/>
            </a:pPr>
            <a:r>
              <a:rPr lang="fr-CA" sz="1800" dirty="0">
                <a:solidFill>
                  <a:srgbClr val="0D266D"/>
                </a:solidFill>
                <a:latin typeface="Arial"/>
                <a:ea typeface="Arial"/>
                <a:cs typeface="Arial"/>
                <a:sym typeface="Arial"/>
              </a:rPr>
              <a:t>Vous aurez besoin d’une calculatrice, de feuilles et d’un crayon.</a:t>
            </a:r>
            <a:endParaRPr sz="1800" b="0" i="0" u="none" strike="noStrike" dirty="0">
              <a:solidFill>
                <a:srgbClr val="0D266D"/>
              </a:solidFill>
              <a:latin typeface="Arial"/>
              <a:ea typeface="Arial"/>
              <a:cs typeface="Arial"/>
              <a:sym typeface="Arial"/>
            </a:endParaRPr>
          </a:p>
          <a:p>
            <a:pPr marL="285750" marR="0" lvl="0" indent="-285750" algn="just" rtl="0">
              <a:spcBef>
                <a:spcPts val="1000"/>
              </a:spcBef>
              <a:spcAft>
                <a:spcPts val="0"/>
              </a:spcAft>
              <a:buClr>
                <a:srgbClr val="0D266D"/>
              </a:buClr>
              <a:buSzPts val="1800"/>
              <a:buFont typeface="Arial"/>
              <a:buChar char="•"/>
            </a:pPr>
            <a:r>
              <a:rPr lang="fr-CA" sz="1800" dirty="0">
                <a:solidFill>
                  <a:srgbClr val="0D266D"/>
                </a:solidFill>
                <a:latin typeface="Arial"/>
                <a:ea typeface="Arial"/>
                <a:cs typeface="Arial"/>
                <a:sym typeface="Arial"/>
              </a:rPr>
              <a:t>Amusez-vous!</a:t>
            </a:r>
            <a:endParaRPr sz="1800" dirty="0"/>
          </a:p>
          <a:p>
            <a:pPr marL="0" marR="0" lvl="0" indent="0" algn="ctr" rtl="0">
              <a:spcBef>
                <a:spcPts val="1000"/>
              </a:spcBef>
              <a:spcAft>
                <a:spcPts val="0"/>
              </a:spcAft>
              <a:buNone/>
            </a:pPr>
            <a:endParaRPr sz="1800" b="1" i="1" dirty="0">
              <a:solidFill>
                <a:srgbClr val="0D266D"/>
              </a:solidFill>
              <a:latin typeface="Arial"/>
              <a:ea typeface="Arial"/>
              <a:cs typeface="Arial"/>
              <a:sym typeface="Arial"/>
            </a:endParaRPr>
          </a:p>
          <a:p>
            <a:pPr marL="0" marR="0" lvl="0" indent="0" algn="ctr" rtl="0">
              <a:spcBef>
                <a:spcPts val="1000"/>
              </a:spcBef>
              <a:spcAft>
                <a:spcPts val="0"/>
              </a:spcAft>
              <a:buNone/>
            </a:pPr>
            <a:r>
              <a:rPr lang="fr-CA" sz="1600" b="1" i="1" dirty="0">
                <a:solidFill>
                  <a:srgbClr val="0D266D"/>
                </a:solidFill>
                <a:latin typeface="Arial"/>
                <a:ea typeface="Arial"/>
                <a:cs typeface="Arial"/>
                <a:sym typeface="Arial"/>
              </a:rPr>
              <a:t>Il est à noter que c</a:t>
            </a:r>
            <a:r>
              <a:rPr lang="fr-CA" sz="1600" b="1" i="1" u="none" strike="noStrike" dirty="0">
                <a:solidFill>
                  <a:srgbClr val="0D266D"/>
                </a:solidFill>
                <a:latin typeface="Arial"/>
                <a:ea typeface="Arial"/>
                <a:cs typeface="Arial"/>
                <a:sym typeface="Arial"/>
              </a:rPr>
              <a:t>ertaines sections du processus d’intervention en kinésiologie ont été davantage ciblées, et ce, afin d’alléger la mise en situation.</a:t>
            </a:r>
            <a:endParaRPr sz="1600" b="1" dirty="0">
              <a:solidFill>
                <a:srgbClr val="0D266D"/>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30">
          <a:extLst>
            <a:ext uri="{FF2B5EF4-FFF2-40B4-BE49-F238E27FC236}">
              <a16:creationId xmlns:a16="http://schemas.microsoft.com/office/drawing/2014/main" id="{60B02464-6C0A-8A80-ED8B-BCBA058EF74F}"/>
            </a:ext>
          </a:extLst>
        </p:cNvPr>
        <p:cNvGrpSpPr/>
        <p:nvPr/>
      </p:nvGrpSpPr>
      <p:grpSpPr>
        <a:xfrm>
          <a:off x="0" y="0"/>
          <a:ext cx="0" cy="0"/>
          <a:chOff x="0" y="0"/>
          <a:chExt cx="0" cy="0"/>
        </a:xfrm>
      </p:grpSpPr>
      <p:sp>
        <p:nvSpPr>
          <p:cNvPr id="231" name="Google Shape;231;p22">
            <a:extLst>
              <a:ext uri="{FF2B5EF4-FFF2-40B4-BE49-F238E27FC236}">
                <a16:creationId xmlns:a16="http://schemas.microsoft.com/office/drawing/2014/main" id="{930BA782-084F-8213-C994-2B5813AB1EFF}"/>
              </a:ext>
            </a:extLst>
          </p:cNvPr>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990"/>
              <a:buFont typeface="Play"/>
              <a:buNone/>
            </a:pPr>
            <a:r>
              <a:rPr lang="fr-CA" sz="3020"/>
              <a:t>Rétroaction</a:t>
            </a:r>
            <a:endParaRPr sz="3020"/>
          </a:p>
        </p:txBody>
      </p:sp>
      <p:sp>
        <p:nvSpPr>
          <p:cNvPr id="232" name="Google Shape;232;p22">
            <a:extLst>
              <a:ext uri="{FF2B5EF4-FFF2-40B4-BE49-F238E27FC236}">
                <a16:creationId xmlns:a16="http://schemas.microsoft.com/office/drawing/2014/main" id="{10765618-B8E1-4C02-CDC4-90A23078803D}"/>
              </a:ext>
            </a:extLst>
          </p:cNvPr>
          <p:cNvSpPr txBox="1">
            <a:spLocks noGrp="1"/>
          </p:cNvSpPr>
          <p:nvPr>
            <p:ph type="body" idx="1"/>
          </p:nvPr>
        </p:nvSpPr>
        <p:spPr>
          <a:xfrm>
            <a:off x="323384" y="1397505"/>
            <a:ext cx="8532517" cy="5085008"/>
          </a:xfrm>
          <a:prstGeom prst="rect">
            <a:avLst/>
          </a:prstGeom>
          <a:noFill/>
          <a:ln>
            <a:noFill/>
          </a:ln>
        </p:spPr>
        <p:txBody>
          <a:bodyPr spcFirstLastPara="1" wrap="square" lIns="91425" tIns="91425" rIns="91425" bIns="91425" anchor="t" anchorCtr="0">
            <a:noAutofit/>
          </a:bodyPr>
          <a:lstStyle/>
          <a:p>
            <a:pPr marL="0" indent="0" algn="just">
              <a:spcBef>
                <a:spcPts val="0"/>
              </a:spcBef>
              <a:buSzPts val="1800"/>
              <a:buNone/>
            </a:pPr>
            <a:r>
              <a:rPr lang="fr-CA" sz="2000" dirty="0">
                <a:solidFill>
                  <a:srgbClr val="0D266D"/>
                </a:solidFill>
                <a:latin typeface="Arial"/>
                <a:ea typeface="Arial"/>
                <a:cs typeface="Arial"/>
                <a:sym typeface="Arial"/>
              </a:rPr>
              <a:t>Lorsqu’une personne rapporte des douleurs aux jambes, nous pouvons poser les questions suivantes afin d’être en mesure de bien caractériser la douleur et de l’orienter au bon professionnel :</a:t>
            </a:r>
          </a:p>
          <a:p>
            <a:pPr marL="0" indent="0" algn="just">
              <a:spcBef>
                <a:spcPts val="0"/>
              </a:spcBef>
              <a:buSzPts val="1800"/>
              <a:buNone/>
            </a:pPr>
            <a:endParaRPr lang="fr-CA" sz="2000" dirty="0">
              <a:solidFill>
                <a:srgbClr val="0D266D"/>
              </a:solidFill>
              <a:latin typeface="Arial"/>
              <a:cs typeface="Arial"/>
              <a:sym typeface="Arial"/>
            </a:endParaRPr>
          </a:p>
          <a:p>
            <a:pPr marL="285750" indent="-285750" algn="just">
              <a:spcBef>
                <a:spcPts val="0"/>
              </a:spcBef>
              <a:buClr>
                <a:srgbClr val="0D266D"/>
              </a:buClr>
              <a:buSzPts val="1800"/>
              <a:buFont typeface="Arial" panose="020B0604020202020204" pitchFamily="34" charset="0"/>
              <a:buChar char="•"/>
            </a:pPr>
            <a:r>
              <a:rPr lang="fr-CA" sz="2000" dirty="0">
                <a:solidFill>
                  <a:srgbClr val="0D266D"/>
                </a:solidFill>
                <a:latin typeface="Arial"/>
                <a:cs typeface="Arial"/>
                <a:sym typeface="Arial"/>
              </a:rPr>
              <a:t>Ressentez-vous une douleur ou une gêne dans une jambe quand vous marchez?</a:t>
            </a:r>
          </a:p>
          <a:p>
            <a:pPr marL="285750" indent="-285750" algn="just">
              <a:spcBef>
                <a:spcPts val="0"/>
              </a:spcBef>
              <a:buClr>
                <a:srgbClr val="0D266D"/>
              </a:buClr>
              <a:buSzPts val="1800"/>
              <a:buFont typeface="Arial" panose="020B0604020202020204" pitchFamily="34" charset="0"/>
              <a:buChar char="•"/>
            </a:pPr>
            <a:r>
              <a:rPr lang="fr-CA" sz="2000" dirty="0">
                <a:solidFill>
                  <a:srgbClr val="0D266D"/>
                </a:solidFill>
                <a:latin typeface="Arial"/>
                <a:cs typeface="Arial"/>
                <a:sym typeface="Arial"/>
              </a:rPr>
              <a:t>Est-ce que cette douleur se manifeste quand vous êtes immobile ou assis?</a:t>
            </a:r>
          </a:p>
          <a:p>
            <a:pPr marL="285750" indent="-285750" algn="just">
              <a:spcBef>
                <a:spcPts val="0"/>
              </a:spcBef>
              <a:buClr>
                <a:srgbClr val="0D266D"/>
              </a:buClr>
              <a:buSzPts val="1800"/>
              <a:buFont typeface="Arial" panose="020B0604020202020204" pitchFamily="34" charset="0"/>
              <a:buChar char="•"/>
            </a:pPr>
            <a:r>
              <a:rPr lang="fr-CA" sz="2000" dirty="0">
                <a:solidFill>
                  <a:srgbClr val="0D266D"/>
                </a:solidFill>
                <a:latin typeface="Arial"/>
                <a:cs typeface="Arial"/>
                <a:sym typeface="Arial"/>
              </a:rPr>
              <a:t>Ressentez-vous cette douleur quand vous montez une côte ou quand vous marchez vite?</a:t>
            </a:r>
          </a:p>
          <a:p>
            <a:pPr marL="285750" indent="-285750" algn="just">
              <a:spcBef>
                <a:spcPts val="0"/>
              </a:spcBef>
              <a:buClr>
                <a:srgbClr val="0D266D"/>
              </a:buClr>
              <a:buSzPts val="1800"/>
              <a:buFont typeface="Arial" panose="020B0604020202020204" pitchFamily="34" charset="0"/>
              <a:buChar char="•"/>
            </a:pPr>
            <a:r>
              <a:rPr lang="fr-CA" sz="2000" dirty="0">
                <a:solidFill>
                  <a:srgbClr val="0D266D"/>
                </a:solidFill>
                <a:latin typeface="Arial"/>
                <a:cs typeface="Arial"/>
                <a:sym typeface="Arial"/>
              </a:rPr>
              <a:t>Ressentez-vous cette douleur quand vous marchez d’un pas normal sur un terrain plat?</a:t>
            </a:r>
          </a:p>
          <a:p>
            <a:pPr marL="285750" indent="-285750" algn="just">
              <a:spcBef>
                <a:spcPts val="0"/>
              </a:spcBef>
              <a:buClr>
                <a:srgbClr val="0D266D"/>
              </a:buClr>
              <a:buSzPts val="1800"/>
              <a:buFont typeface="Arial" panose="020B0604020202020204" pitchFamily="34" charset="0"/>
              <a:buChar char="•"/>
            </a:pPr>
            <a:r>
              <a:rPr lang="fr-CA" sz="2000" dirty="0">
                <a:solidFill>
                  <a:srgbClr val="0D266D"/>
                </a:solidFill>
                <a:latin typeface="Arial"/>
                <a:cs typeface="Arial"/>
                <a:sym typeface="Arial"/>
              </a:rPr>
              <a:t>Que devient la douleur si vous vous arrêtez?</a:t>
            </a:r>
          </a:p>
          <a:p>
            <a:pPr marL="285750" indent="-285750" algn="just">
              <a:spcBef>
                <a:spcPts val="0"/>
              </a:spcBef>
              <a:buClr>
                <a:srgbClr val="0D266D"/>
              </a:buClr>
              <a:buSzPts val="1800"/>
              <a:buFont typeface="Arial" panose="020B0604020202020204" pitchFamily="34" charset="0"/>
              <a:buChar char="•"/>
            </a:pPr>
            <a:r>
              <a:rPr lang="fr-CA" sz="2000" dirty="0">
                <a:solidFill>
                  <a:srgbClr val="0D266D"/>
                </a:solidFill>
                <a:latin typeface="Arial"/>
                <a:cs typeface="Arial"/>
                <a:sym typeface="Arial"/>
              </a:rPr>
              <a:t>Où ressentez-vous cette douleur ou cette gêne? Dans les fesses, dans les cuisses ou dans les mollets?</a:t>
            </a:r>
          </a:p>
          <a:p>
            <a:pPr marL="0" indent="0" algn="just">
              <a:spcBef>
                <a:spcPts val="0"/>
              </a:spcBef>
              <a:buClr>
                <a:srgbClr val="0D266D"/>
              </a:buClr>
              <a:buSzPts val="1800"/>
              <a:buNone/>
            </a:pPr>
            <a:endParaRPr lang="fr-CA" sz="2000" dirty="0">
              <a:solidFill>
                <a:srgbClr val="0D266D"/>
              </a:solidFill>
              <a:latin typeface="Arial"/>
              <a:cs typeface="Arial"/>
              <a:sym typeface="Arial"/>
            </a:endParaRPr>
          </a:p>
          <a:p>
            <a:pPr marL="0" indent="0" algn="just">
              <a:spcBef>
                <a:spcPts val="0"/>
              </a:spcBef>
              <a:buClr>
                <a:srgbClr val="0D266D"/>
              </a:buClr>
              <a:buSzPts val="1800"/>
              <a:buNone/>
            </a:pPr>
            <a:r>
              <a:rPr lang="fr-CA" sz="2000" dirty="0">
                <a:solidFill>
                  <a:srgbClr val="0D266D"/>
                </a:solidFill>
                <a:latin typeface="Arial" panose="020B0604020202020204" pitchFamily="34" charset="0"/>
                <a:cs typeface="Arial" panose="020B0604020202020204" pitchFamily="34" charset="0"/>
              </a:rPr>
              <a:t>Ces questions sont tirées du questionnaire d’</a:t>
            </a:r>
            <a:r>
              <a:rPr lang="fr-CA" sz="2000" dirty="0" err="1">
                <a:solidFill>
                  <a:srgbClr val="0D266D"/>
                </a:solidFill>
                <a:latin typeface="Arial" panose="020B0604020202020204" pitchFamily="34" charset="0"/>
                <a:cs typeface="Arial" panose="020B0604020202020204" pitchFamily="34" charset="0"/>
              </a:rPr>
              <a:t>Edimbourg</a:t>
            </a:r>
            <a:r>
              <a:rPr lang="fr-CA" sz="2000" dirty="0">
                <a:solidFill>
                  <a:srgbClr val="0D266D"/>
                </a:solidFill>
                <a:latin typeface="Arial" panose="020B0604020202020204" pitchFamily="34" charset="0"/>
                <a:cs typeface="Arial" panose="020B0604020202020204" pitchFamily="34" charset="0"/>
              </a:rPr>
              <a:t> sur la claudication intermittente (</a:t>
            </a:r>
            <a:r>
              <a:rPr lang="fr-CA" sz="2000" dirty="0" err="1">
                <a:solidFill>
                  <a:srgbClr val="0D266D"/>
                </a:solidFill>
                <a:latin typeface="Arial" panose="020B0604020202020204" pitchFamily="34" charset="0"/>
                <a:cs typeface="Arial" panose="020B0604020202020204" pitchFamily="34" charset="0"/>
              </a:rPr>
              <a:t>Aboyans</a:t>
            </a:r>
            <a:r>
              <a:rPr lang="fr-CA" sz="2000" dirty="0">
                <a:solidFill>
                  <a:srgbClr val="0D266D"/>
                </a:solidFill>
                <a:latin typeface="Arial" panose="020B0604020202020204" pitchFamily="34" charset="0"/>
                <a:cs typeface="Arial" panose="020B0604020202020204" pitchFamily="34" charset="0"/>
              </a:rPr>
              <a:t> V. et al., 2000; Dominguez J. M., 2012).</a:t>
            </a:r>
            <a:endParaRPr sz="20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sz="20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sz="2000" dirty="0">
              <a:solidFill>
                <a:srgbClr val="0D266D"/>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212548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D92470-35DC-34AD-5A53-35278E31EC6C}"/>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18D2924A-DDC8-DCF8-319B-50B731652A3F}"/>
              </a:ext>
            </a:extLst>
          </p:cNvPr>
          <p:cNvSpPr>
            <a:spLocks noGrp="1"/>
          </p:cNvSpPr>
          <p:nvPr>
            <p:ph type="title"/>
          </p:nvPr>
        </p:nvSpPr>
        <p:spPr/>
        <p:txBody>
          <a:bodyPr/>
          <a:lstStyle/>
          <a:p>
            <a:r>
              <a:rPr lang="fr-CA" dirty="0"/>
              <a:t>Médication</a:t>
            </a:r>
          </a:p>
        </p:txBody>
      </p:sp>
    </p:spTree>
    <p:extLst>
      <p:ext uri="{BB962C8B-B14F-4D97-AF65-F5344CB8AC3E}">
        <p14:creationId xmlns:p14="http://schemas.microsoft.com/office/powerpoint/2010/main" val="31535916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219;p20">
            <a:extLst>
              <a:ext uri="{FF2B5EF4-FFF2-40B4-BE49-F238E27FC236}">
                <a16:creationId xmlns:a16="http://schemas.microsoft.com/office/drawing/2014/main" id="{BE1A62D5-24F1-6287-22C6-193E21881134}"/>
              </a:ext>
            </a:extLst>
          </p:cNvPr>
          <p:cNvSpPr txBox="1"/>
          <p:nvPr/>
        </p:nvSpPr>
        <p:spPr>
          <a:xfrm>
            <a:off x="372557" y="1463884"/>
            <a:ext cx="8142793" cy="4585830"/>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2400"/>
              <a:buFont typeface="Arial"/>
              <a:buNone/>
            </a:pPr>
            <a:r>
              <a:rPr lang="fr-CA" sz="2400" b="1" i="0" u="none" strike="noStrike" cap="none" dirty="0">
                <a:solidFill>
                  <a:srgbClr val="0D266D"/>
                </a:solidFill>
                <a:latin typeface="Arial" panose="020B0604020202020204" pitchFamily="34" charset="0"/>
                <a:ea typeface="Arial"/>
                <a:cs typeface="Arial" panose="020B0604020202020204" pitchFamily="34" charset="0"/>
                <a:sym typeface="Arial"/>
              </a:rPr>
              <a:t>Monsieur Laprise vous remet sa nouvelle liste de médicaments. Pour chacun d’eux, indiquer la classe.</a:t>
            </a:r>
            <a:endParaRPr lang="fr-CA" sz="2400" b="0" i="0" u="none" strike="noStrike" cap="none" dirty="0">
              <a:solidFill>
                <a:srgbClr val="0D266D"/>
              </a:solidFill>
              <a:latin typeface="Arial" panose="020B0604020202020204" pitchFamily="34" charset="0"/>
              <a:ea typeface="Arial"/>
              <a:cs typeface="Arial" panose="020B0604020202020204" pitchFamily="34" charset="0"/>
              <a:sym typeface="Arial"/>
            </a:endParaRPr>
          </a:p>
          <a:p>
            <a:pPr marL="0" marR="0" lvl="0" indent="0" algn="l" rtl="0">
              <a:spcBef>
                <a:spcPts val="1200"/>
              </a:spcBef>
              <a:spcAft>
                <a:spcPts val="0"/>
              </a:spcAft>
              <a:buNone/>
            </a:pPr>
            <a:endParaRPr lang="fr-CA" sz="1000" dirty="0">
              <a:solidFill>
                <a:srgbClr val="0D266D"/>
              </a:solidFill>
              <a:latin typeface="Arial"/>
              <a:ea typeface="Arial"/>
              <a:cs typeface="Arial"/>
              <a:sym typeface="Arial"/>
            </a:endParaRPr>
          </a:p>
          <a:p>
            <a:pPr marL="0" marR="0" lvl="0" indent="0" algn="l" rtl="0">
              <a:spcBef>
                <a:spcPts val="1200"/>
              </a:spcBef>
              <a:spcAft>
                <a:spcPts val="0"/>
              </a:spcAft>
              <a:buNone/>
            </a:pPr>
            <a:r>
              <a:rPr lang="fr-CA" b="0" dirty="0">
                <a:solidFill>
                  <a:srgbClr val="0D266D"/>
                </a:solidFill>
                <a:latin typeface="Arial"/>
                <a:ea typeface="Arial"/>
                <a:cs typeface="Arial"/>
                <a:sym typeface="Arial"/>
              </a:rPr>
              <a:t>Crestor </a:t>
            </a:r>
            <a:r>
              <a:rPr lang="fr-CA" sz="1600" b="0" dirty="0">
                <a:solidFill>
                  <a:srgbClr val="0D266D"/>
                </a:solidFill>
                <a:latin typeface="Arial"/>
                <a:ea typeface="Arial"/>
                <a:cs typeface="Arial"/>
                <a:sym typeface="Arial"/>
              </a:rPr>
              <a:t>(40 mg 1 </a:t>
            </a:r>
            <a:r>
              <a:rPr lang="fr-CA" sz="1600" b="0" dirty="0" err="1">
                <a:solidFill>
                  <a:srgbClr val="0D266D"/>
                </a:solidFill>
                <a:latin typeface="Arial"/>
                <a:ea typeface="Arial"/>
                <a:cs typeface="Arial"/>
                <a:sym typeface="Arial"/>
              </a:rPr>
              <a:t>co.</a:t>
            </a:r>
            <a:r>
              <a:rPr lang="fr-CA" sz="1600" b="0" dirty="0">
                <a:solidFill>
                  <a:srgbClr val="0D266D"/>
                </a:solidFill>
                <a:latin typeface="Arial"/>
                <a:ea typeface="Arial"/>
                <a:cs typeface="Arial"/>
                <a:sym typeface="Arial"/>
              </a:rPr>
              <a:t> PO die)</a:t>
            </a:r>
            <a:r>
              <a:rPr lang="fr-CA" b="0" dirty="0">
                <a:solidFill>
                  <a:srgbClr val="0D266D"/>
                </a:solidFill>
                <a:latin typeface="Arial"/>
                <a:ea typeface="Arial"/>
                <a:cs typeface="Arial"/>
                <a:sym typeface="Arial"/>
              </a:rPr>
              <a:t> : </a:t>
            </a:r>
            <a:r>
              <a:rPr lang="fr-CA" b="0" dirty="0">
                <a:solidFill>
                  <a:srgbClr val="0D266D"/>
                </a:solidFill>
                <a:highlight>
                  <a:srgbClr val="CAE7F5"/>
                </a:highlight>
                <a:latin typeface="Arial"/>
                <a:ea typeface="Arial"/>
                <a:cs typeface="Arial"/>
                <a:sym typeface="Arial"/>
              </a:rPr>
              <a:t>Statine</a:t>
            </a:r>
          </a:p>
          <a:p>
            <a:pPr marL="0" marR="0" lvl="0" indent="0" algn="l" rtl="0">
              <a:spcBef>
                <a:spcPts val="1200"/>
              </a:spcBef>
              <a:spcAft>
                <a:spcPts val="0"/>
              </a:spcAft>
              <a:buNone/>
            </a:pPr>
            <a:r>
              <a:rPr lang="fr-CA" dirty="0">
                <a:solidFill>
                  <a:srgbClr val="0D266D"/>
                </a:solidFill>
                <a:latin typeface="Arial"/>
                <a:cs typeface="Arial"/>
                <a:sym typeface="Arial"/>
              </a:rPr>
              <a:t>Sandoz </a:t>
            </a:r>
            <a:r>
              <a:rPr lang="fr-CA" dirty="0" err="1">
                <a:solidFill>
                  <a:srgbClr val="0D266D"/>
                </a:solidFill>
                <a:latin typeface="Arial"/>
                <a:cs typeface="Arial"/>
                <a:sym typeface="Arial"/>
              </a:rPr>
              <a:t>Ezetimibe</a:t>
            </a:r>
            <a:r>
              <a:rPr lang="fr-CA" dirty="0">
                <a:solidFill>
                  <a:srgbClr val="0D266D"/>
                </a:solidFill>
                <a:latin typeface="Arial"/>
                <a:cs typeface="Arial"/>
                <a:sym typeface="Arial"/>
              </a:rPr>
              <a:t> </a:t>
            </a:r>
            <a:r>
              <a:rPr lang="fr-CA" sz="1600" dirty="0">
                <a:solidFill>
                  <a:srgbClr val="0D266D"/>
                </a:solidFill>
                <a:latin typeface="Arial"/>
                <a:cs typeface="Arial"/>
                <a:sym typeface="Arial"/>
              </a:rPr>
              <a:t>(10 mg 1 </a:t>
            </a:r>
            <a:r>
              <a:rPr lang="fr-CA" sz="1600" dirty="0" err="1">
                <a:solidFill>
                  <a:srgbClr val="0D266D"/>
                </a:solidFill>
                <a:latin typeface="Arial"/>
                <a:cs typeface="Arial"/>
                <a:sym typeface="Arial"/>
              </a:rPr>
              <a:t>co.</a:t>
            </a:r>
            <a:r>
              <a:rPr lang="fr-CA" sz="1600" dirty="0">
                <a:solidFill>
                  <a:srgbClr val="0D266D"/>
                </a:solidFill>
                <a:latin typeface="Arial"/>
                <a:cs typeface="Arial"/>
                <a:sym typeface="Arial"/>
              </a:rPr>
              <a:t> PO die)</a:t>
            </a:r>
            <a:r>
              <a:rPr lang="fr-CA" dirty="0">
                <a:solidFill>
                  <a:srgbClr val="0D266D"/>
                </a:solidFill>
                <a:latin typeface="Arial"/>
                <a:cs typeface="Arial"/>
                <a:sym typeface="Arial"/>
              </a:rPr>
              <a:t> : </a:t>
            </a:r>
            <a:r>
              <a:rPr lang="fr-CA" dirty="0">
                <a:solidFill>
                  <a:srgbClr val="0D266D"/>
                </a:solidFill>
                <a:highlight>
                  <a:srgbClr val="CAE7F5"/>
                </a:highlight>
                <a:latin typeface="Arial"/>
                <a:cs typeface="Arial"/>
                <a:sym typeface="Arial"/>
              </a:rPr>
              <a:t>Inhibiteur de l’absorption du cholestérol</a:t>
            </a:r>
          </a:p>
          <a:p>
            <a:pPr>
              <a:spcBef>
                <a:spcPts val="1200"/>
              </a:spcBef>
            </a:pPr>
            <a:r>
              <a:rPr lang="fr-CA" dirty="0" err="1">
                <a:solidFill>
                  <a:srgbClr val="0D266D"/>
                </a:solidFill>
                <a:latin typeface="Arial"/>
                <a:cs typeface="Arial"/>
                <a:sym typeface="Arial"/>
              </a:rPr>
              <a:t>Forxiga</a:t>
            </a:r>
            <a:r>
              <a:rPr lang="fr-CA" dirty="0">
                <a:solidFill>
                  <a:srgbClr val="0D266D"/>
                </a:solidFill>
                <a:latin typeface="Arial"/>
                <a:cs typeface="Arial"/>
                <a:sym typeface="Arial"/>
              </a:rPr>
              <a:t> </a:t>
            </a:r>
            <a:r>
              <a:rPr lang="fr-CA" sz="1600" dirty="0">
                <a:solidFill>
                  <a:srgbClr val="0D266D"/>
                </a:solidFill>
                <a:latin typeface="Arial"/>
                <a:cs typeface="Arial"/>
                <a:sym typeface="Arial"/>
              </a:rPr>
              <a:t>(10 mg 1 </a:t>
            </a:r>
            <a:r>
              <a:rPr lang="fr-CA" sz="1600" dirty="0" err="1">
                <a:solidFill>
                  <a:srgbClr val="0D266D"/>
                </a:solidFill>
                <a:latin typeface="Arial"/>
                <a:cs typeface="Arial"/>
                <a:sym typeface="Arial"/>
              </a:rPr>
              <a:t>co.</a:t>
            </a:r>
            <a:r>
              <a:rPr lang="fr-CA" sz="1600" dirty="0">
                <a:solidFill>
                  <a:srgbClr val="0D266D"/>
                </a:solidFill>
                <a:latin typeface="Arial"/>
                <a:cs typeface="Arial"/>
                <a:sym typeface="Arial"/>
              </a:rPr>
              <a:t> PO die)</a:t>
            </a:r>
            <a:r>
              <a:rPr lang="fr-CA" dirty="0">
                <a:solidFill>
                  <a:srgbClr val="0D266D"/>
                </a:solidFill>
                <a:latin typeface="Arial"/>
                <a:cs typeface="Arial"/>
                <a:sym typeface="Arial"/>
              </a:rPr>
              <a:t> : </a:t>
            </a:r>
            <a:r>
              <a:rPr lang="fr-CA" dirty="0">
                <a:solidFill>
                  <a:srgbClr val="0D266D"/>
                </a:solidFill>
                <a:highlight>
                  <a:srgbClr val="CAE7F5"/>
                </a:highlight>
                <a:latin typeface="Arial"/>
                <a:cs typeface="Arial"/>
                <a:sym typeface="Arial"/>
              </a:rPr>
              <a:t>Inhibiteur du SGLT2</a:t>
            </a:r>
          </a:p>
          <a:p>
            <a:pPr>
              <a:spcBef>
                <a:spcPts val="1200"/>
              </a:spcBef>
            </a:pPr>
            <a:r>
              <a:rPr lang="fr-CA" dirty="0" err="1">
                <a:solidFill>
                  <a:srgbClr val="0D266D"/>
                </a:solidFill>
                <a:latin typeface="Arial"/>
                <a:cs typeface="Arial"/>
                <a:sym typeface="Arial"/>
              </a:rPr>
              <a:t>Metformin</a:t>
            </a:r>
            <a:r>
              <a:rPr lang="fr-CA" dirty="0">
                <a:solidFill>
                  <a:srgbClr val="0D266D"/>
                </a:solidFill>
                <a:latin typeface="Arial"/>
                <a:cs typeface="Arial"/>
                <a:sym typeface="Arial"/>
              </a:rPr>
              <a:t> </a:t>
            </a:r>
            <a:r>
              <a:rPr lang="fr-CA" sz="1600" dirty="0">
                <a:solidFill>
                  <a:srgbClr val="0D266D"/>
                </a:solidFill>
                <a:latin typeface="Arial"/>
                <a:cs typeface="Arial"/>
                <a:sym typeface="Arial"/>
              </a:rPr>
              <a:t>(500 mg 1 </a:t>
            </a:r>
            <a:r>
              <a:rPr lang="fr-CA" sz="1600" dirty="0" err="1">
                <a:solidFill>
                  <a:srgbClr val="0D266D"/>
                </a:solidFill>
                <a:latin typeface="Arial"/>
                <a:cs typeface="Arial"/>
                <a:sym typeface="Arial"/>
              </a:rPr>
              <a:t>co.</a:t>
            </a:r>
            <a:r>
              <a:rPr lang="fr-CA" sz="1600" dirty="0">
                <a:solidFill>
                  <a:srgbClr val="0D266D"/>
                </a:solidFill>
                <a:latin typeface="Arial"/>
                <a:cs typeface="Arial"/>
                <a:sym typeface="Arial"/>
              </a:rPr>
              <a:t> PO </a:t>
            </a:r>
            <a:r>
              <a:rPr lang="fr-CA" sz="1600" dirty="0" err="1">
                <a:solidFill>
                  <a:srgbClr val="0D266D"/>
                </a:solidFill>
                <a:latin typeface="Arial"/>
                <a:cs typeface="Arial"/>
                <a:sym typeface="Arial"/>
              </a:rPr>
              <a:t>bid</a:t>
            </a:r>
            <a:r>
              <a:rPr lang="fr-CA" sz="1600" dirty="0">
                <a:solidFill>
                  <a:srgbClr val="0D266D"/>
                </a:solidFill>
                <a:latin typeface="Arial"/>
                <a:cs typeface="Arial"/>
                <a:sym typeface="Arial"/>
              </a:rPr>
              <a:t>)</a:t>
            </a:r>
            <a:r>
              <a:rPr lang="fr-CA" dirty="0">
                <a:solidFill>
                  <a:srgbClr val="0D266D"/>
                </a:solidFill>
                <a:latin typeface="Arial"/>
                <a:cs typeface="Arial"/>
                <a:sym typeface="Arial"/>
              </a:rPr>
              <a:t> : </a:t>
            </a:r>
            <a:r>
              <a:rPr lang="fr-CA" dirty="0">
                <a:solidFill>
                  <a:srgbClr val="0D266D"/>
                </a:solidFill>
                <a:highlight>
                  <a:srgbClr val="CAE7F5"/>
                </a:highlight>
                <a:latin typeface="Arial"/>
                <a:cs typeface="Arial"/>
                <a:sym typeface="Arial"/>
              </a:rPr>
              <a:t>Biguanide</a:t>
            </a:r>
          </a:p>
          <a:p>
            <a:pPr>
              <a:spcBef>
                <a:spcPts val="1200"/>
              </a:spcBef>
            </a:pPr>
            <a:r>
              <a:rPr lang="fr-CA" dirty="0" err="1">
                <a:solidFill>
                  <a:srgbClr val="0D266D"/>
                </a:solidFill>
                <a:latin typeface="Arial"/>
                <a:cs typeface="Arial"/>
                <a:sym typeface="Arial"/>
              </a:rPr>
              <a:t>Ozempic</a:t>
            </a:r>
            <a:r>
              <a:rPr lang="fr-CA" dirty="0">
                <a:solidFill>
                  <a:srgbClr val="0D266D"/>
                </a:solidFill>
                <a:latin typeface="Arial"/>
                <a:cs typeface="Arial"/>
                <a:sym typeface="Arial"/>
              </a:rPr>
              <a:t> </a:t>
            </a:r>
            <a:r>
              <a:rPr lang="fr-CA" sz="1600" dirty="0">
                <a:solidFill>
                  <a:srgbClr val="0D266D"/>
                </a:solidFill>
                <a:latin typeface="Arial"/>
                <a:cs typeface="Arial"/>
                <a:sym typeface="Arial"/>
              </a:rPr>
              <a:t>(1,0 mg INJ. STYLO SC 1 </a:t>
            </a:r>
            <a:r>
              <a:rPr lang="fr-CA" sz="1600" dirty="0" err="1">
                <a:solidFill>
                  <a:srgbClr val="0D266D"/>
                </a:solidFill>
                <a:latin typeface="Arial"/>
                <a:cs typeface="Arial"/>
                <a:sym typeface="Arial"/>
              </a:rPr>
              <a:t>f.p.s</a:t>
            </a:r>
            <a:r>
              <a:rPr lang="fr-CA" sz="1600" dirty="0">
                <a:solidFill>
                  <a:srgbClr val="0D266D"/>
                </a:solidFill>
                <a:latin typeface="Arial"/>
                <a:cs typeface="Arial"/>
                <a:sym typeface="Arial"/>
              </a:rPr>
              <a:t>.)</a:t>
            </a:r>
            <a:r>
              <a:rPr lang="fr-CA" dirty="0">
                <a:solidFill>
                  <a:srgbClr val="0D266D"/>
                </a:solidFill>
                <a:latin typeface="Arial"/>
                <a:cs typeface="Arial"/>
                <a:sym typeface="Arial"/>
              </a:rPr>
              <a:t> : </a:t>
            </a:r>
            <a:r>
              <a:rPr lang="fr-CA" dirty="0">
                <a:solidFill>
                  <a:srgbClr val="0D266D"/>
                </a:solidFill>
                <a:highlight>
                  <a:srgbClr val="CAE7F5"/>
                </a:highlight>
                <a:latin typeface="Arial"/>
                <a:cs typeface="Arial"/>
                <a:sym typeface="Arial"/>
              </a:rPr>
              <a:t>Agoniste du récepteur du GLP-1</a:t>
            </a:r>
          </a:p>
          <a:p>
            <a:pPr>
              <a:spcBef>
                <a:spcPts val="1200"/>
              </a:spcBef>
            </a:pPr>
            <a:r>
              <a:rPr lang="fr-CA" dirty="0">
                <a:solidFill>
                  <a:srgbClr val="0D266D"/>
                </a:solidFill>
                <a:latin typeface="Arial"/>
                <a:cs typeface="Arial"/>
                <a:sym typeface="Arial"/>
              </a:rPr>
              <a:t>Xarelto </a:t>
            </a:r>
            <a:r>
              <a:rPr lang="fr-CA" sz="1600" dirty="0">
                <a:solidFill>
                  <a:srgbClr val="0D266D"/>
                </a:solidFill>
                <a:latin typeface="Arial"/>
                <a:cs typeface="Arial"/>
                <a:sym typeface="Arial"/>
              </a:rPr>
              <a:t>(2,5 mg 1 </a:t>
            </a:r>
            <a:r>
              <a:rPr lang="fr-CA" sz="1600" dirty="0" err="1">
                <a:solidFill>
                  <a:srgbClr val="0D266D"/>
                </a:solidFill>
                <a:latin typeface="Arial"/>
                <a:cs typeface="Arial"/>
                <a:sym typeface="Arial"/>
              </a:rPr>
              <a:t>co.</a:t>
            </a:r>
            <a:r>
              <a:rPr lang="fr-CA" sz="1600" dirty="0">
                <a:solidFill>
                  <a:srgbClr val="0D266D"/>
                </a:solidFill>
                <a:latin typeface="Arial"/>
                <a:cs typeface="Arial"/>
                <a:sym typeface="Arial"/>
              </a:rPr>
              <a:t> PO </a:t>
            </a:r>
            <a:r>
              <a:rPr lang="fr-CA" sz="1600" dirty="0" err="1">
                <a:solidFill>
                  <a:srgbClr val="0D266D"/>
                </a:solidFill>
                <a:latin typeface="Arial"/>
                <a:cs typeface="Arial"/>
                <a:sym typeface="Arial"/>
              </a:rPr>
              <a:t>bid</a:t>
            </a:r>
            <a:r>
              <a:rPr lang="fr-CA" sz="1600" dirty="0">
                <a:solidFill>
                  <a:srgbClr val="0D266D"/>
                </a:solidFill>
                <a:latin typeface="Arial"/>
                <a:cs typeface="Arial"/>
                <a:sym typeface="Arial"/>
              </a:rPr>
              <a:t>)</a:t>
            </a:r>
            <a:r>
              <a:rPr lang="fr-CA" dirty="0">
                <a:solidFill>
                  <a:srgbClr val="0D266D"/>
                </a:solidFill>
                <a:latin typeface="Arial"/>
                <a:cs typeface="Arial"/>
                <a:sym typeface="Arial"/>
              </a:rPr>
              <a:t> : </a:t>
            </a:r>
            <a:r>
              <a:rPr lang="fr-CA" dirty="0">
                <a:solidFill>
                  <a:srgbClr val="0D266D"/>
                </a:solidFill>
                <a:highlight>
                  <a:srgbClr val="CAE7F5"/>
                </a:highlight>
                <a:latin typeface="Arial"/>
                <a:cs typeface="Arial"/>
                <a:sym typeface="Arial"/>
              </a:rPr>
              <a:t>Anticoagulant</a:t>
            </a:r>
          </a:p>
          <a:p>
            <a:pPr>
              <a:spcBef>
                <a:spcPts val="1200"/>
              </a:spcBef>
            </a:pPr>
            <a:r>
              <a:rPr lang="fr-CA" dirty="0" err="1">
                <a:solidFill>
                  <a:srgbClr val="0D266D"/>
                </a:solidFill>
                <a:latin typeface="Arial"/>
                <a:ea typeface="Arial"/>
                <a:cs typeface="Arial"/>
                <a:sym typeface="Arial"/>
              </a:rPr>
              <a:t>Asaphen</a:t>
            </a:r>
            <a:r>
              <a:rPr lang="fr-CA" dirty="0">
                <a:solidFill>
                  <a:srgbClr val="0D266D"/>
                </a:solidFill>
                <a:latin typeface="Arial"/>
                <a:ea typeface="Arial"/>
                <a:cs typeface="Arial"/>
                <a:sym typeface="Arial"/>
              </a:rPr>
              <a:t> EC </a:t>
            </a:r>
            <a:r>
              <a:rPr lang="fr-CA" sz="1600" dirty="0">
                <a:solidFill>
                  <a:srgbClr val="0D266D"/>
                </a:solidFill>
                <a:latin typeface="Arial"/>
                <a:ea typeface="Arial"/>
                <a:cs typeface="Arial"/>
                <a:sym typeface="Arial"/>
              </a:rPr>
              <a:t>(80 mg</a:t>
            </a:r>
            <a:r>
              <a:rPr lang="fr-CA" sz="1600" b="0" i="0" u="none" strike="noStrike" dirty="0">
                <a:solidFill>
                  <a:srgbClr val="0D266D"/>
                </a:solidFill>
                <a:latin typeface="Arial"/>
                <a:ea typeface="Arial"/>
                <a:cs typeface="Arial"/>
                <a:sym typeface="Arial"/>
              </a:rPr>
              <a:t> 1 </a:t>
            </a:r>
            <a:r>
              <a:rPr lang="fr-CA" sz="1600" b="0" i="0" u="none" strike="noStrike" dirty="0" err="1">
                <a:solidFill>
                  <a:srgbClr val="0D266D"/>
                </a:solidFill>
                <a:latin typeface="Arial"/>
                <a:ea typeface="Arial"/>
                <a:cs typeface="Arial"/>
                <a:sym typeface="Arial"/>
              </a:rPr>
              <a:t>co.</a:t>
            </a:r>
            <a:r>
              <a:rPr lang="fr-CA" sz="1600" b="0" i="0" u="none" strike="noStrike" dirty="0">
                <a:solidFill>
                  <a:srgbClr val="0D266D"/>
                </a:solidFill>
                <a:latin typeface="Arial"/>
                <a:ea typeface="Arial"/>
                <a:cs typeface="Arial"/>
                <a:sym typeface="Arial"/>
              </a:rPr>
              <a:t> PO die)</a:t>
            </a:r>
            <a:r>
              <a:rPr lang="fr-CA" sz="1800" b="0" i="0" u="none" strike="noStrike" dirty="0">
                <a:solidFill>
                  <a:srgbClr val="0D266D"/>
                </a:solidFill>
                <a:latin typeface="Arial"/>
                <a:ea typeface="Arial"/>
                <a:cs typeface="Arial"/>
                <a:sym typeface="Arial"/>
              </a:rPr>
              <a:t> </a:t>
            </a:r>
            <a:r>
              <a:rPr lang="fr-CA" b="0" i="0" u="none" strike="noStrike" dirty="0">
                <a:solidFill>
                  <a:srgbClr val="0D266D"/>
                </a:solidFill>
                <a:latin typeface="Arial"/>
                <a:ea typeface="Arial"/>
                <a:cs typeface="Arial"/>
                <a:sym typeface="Arial"/>
              </a:rPr>
              <a:t>: </a:t>
            </a:r>
            <a:r>
              <a:rPr lang="fr-CA" b="0" i="0" u="none" strike="noStrike" dirty="0">
                <a:solidFill>
                  <a:srgbClr val="0D266D"/>
                </a:solidFill>
                <a:highlight>
                  <a:srgbClr val="CAE7F5"/>
                </a:highlight>
                <a:latin typeface="Arial"/>
                <a:ea typeface="Arial"/>
                <a:cs typeface="Arial"/>
                <a:sym typeface="Arial"/>
              </a:rPr>
              <a:t>Antiplaquettaire</a:t>
            </a:r>
          </a:p>
          <a:p>
            <a:pPr>
              <a:spcBef>
                <a:spcPts val="1200"/>
              </a:spcBef>
            </a:pPr>
            <a:r>
              <a:rPr lang="fr-CA" dirty="0">
                <a:solidFill>
                  <a:srgbClr val="0D266D"/>
                </a:solidFill>
                <a:latin typeface="Arial"/>
                <a:ea typeface="Arial"/>
                <a:cs typeface="Arial"/>
                <a:sym typeface="Arial"/>
              </a:rPr>
              <a:t>Coversyl </a:t>
            </a:r>
            <a:r>
              <a:rPr lang="fr-CA" sz="1600" dirty="0">
                <a:solidFill>
                  <a:srgbClr val="0D266D"/>
                </a:solidFill>
                <a:latin typeface="Arial"/>
                <a:ea typeface="Arial"/>
                <a:cs typeface="Arial"/>
                <a:sym typeface="Arial"/>
              </a:rPr>
              <a:t>(4 mg 1 </a:t>
            </a:r>
            <a:r>
              <a:rPr lang="fr-CA" sz="1600" dirty="0" err="1">
                <a:solidFill>
                  <a:srgbClr val="0D266D"/>
                </a:solidFill>
                <a:latin typeface="Arial"/>
                <a:ea typeface="Arial"/>
                <a:cs typeface="Arial"/>
                <a:sym typeface="Arial"/>
              </a:rPr>
              <a:t>co.</a:t>
            </a:r>
            <a:r>
              <a:rPr lang="fr-CA" sz="1600" dirty="0">
                <a:solidFill>
                  <a:srgbClr val="0D266D"/>
                </a:solidFill>
                <a:latin typeface="Arial"/>
                <a:ea typeface="Arial"/>
                <a:cs typeface="Arial"/>
                <a:sym typeface="Arial"/>
              </a:rPr>
              <a:t> PO die)</a:t>
            </a:r>
            <a:r>
              <a:rPr lang="fr-CA" dirty="0">
                <a:solidFill>
                  <a:srgbClr val="0D266D"/>
                </a:solidFill>
                <a:latin typeface="Arial"/>
                <a:ea typeface="Arial"/>
                <a:cs typeface="Arial"/>
                <a:sym typeface="Arial"/>
              </a:rPr>
              <a:t> : </a:t>
            </a:r>
            <a:r>
              <a:rPr lang="fr-CA" dirty="0">
                <a:solidFill>
                  <a:srgbClr val="0D266D"/>
                </a:solidFill>
                <a:highlight>
                  <a:srgbClr val="CAE7F5"/>
                </a:highlight>
                <a:latin typeface="Arial"/>
                <a:ea typeface="Arial"/>
                <a:cs typeface="Arial"/>
                <a:sym typeface="Arial"/>
              </a:rPr>
              <a:t>IECA</a:t>
            </a:r>
            <a:endParaRPr lang="fr-CA" dirty="0">
              <a:solidFill>
                <a:srgbClr val="0D266D"/>
              </a:solidFill>
              <a:highlight>
                <a:srgbClr val="CAE7F5"/>
              </a:highlight>
              <a:latin typeface="Arial"/>
              <a:cs typeface="Arial"/>
              <a:sym typeface="Arial"/>
            </a:endParaRPr>
          </a:p>
        </p:txBody>
      </p:sp>
    </p:spTree>
    <p:extLst>
      <p:ext uri="{BB962C8B-B14F-4D97-AF65-F5344CB8AC3E}">
        <p14:creationId xmlns:p14="http://schemas.microsoft.com/office/powerpoint/2010/main" val="42421483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2" name="Google Shape;262;p26"/>
          <p:cNvSpPr txBox="1">
            <a:spLocks noGrp="1"/>
          </p:cNvSpPr>
          <p:nvPr>
            <p:ph type="body" idx="1"/>
          </p:nvPr>
        </p:nvSpPr>
        <p:spPr>
          <a:xfrm>
            <a:off x="376285" y="651449"/>
            <a:ext cx="8634099" cy="733475"/>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Clr>
                <a:srgbClr val="0D266D"/>
              </a:buClr>
              <a:buSzPts val="1800"/>
              <a:buNone/>
            </a:pPr>
            <a:r>
              <a:rPr lang="fr-CA" sz="2600" b="1" dirty="0">
                <a:solidFill>
                  <a:srgbClr val="0D266D"/>
                </a:solidFill>
                <a:latin typeface="Arial" panose="020B0604020202020204" pitchFamily="34" charset="0"/>
                <a:cs typeface="Arial" panose="020B0604020202020204" pitchFamily="34" charset="0"/>
              </a:rPr>
              <a:t>Signification des abréviations </a:t>
            </a:r>
            <a:endParaRPr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chemeClr val="dk1"/>
              </a:buClr>
              <a:buSzPts val="1800"/>
              <a:buNone/>
            </a:pPr>
            <a:endParaRPr sz="2600"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rgbClr val="0D266D"/>
              </a:buClr>
              <a:buSzPts val="1800"/>
              <a:buNone/>
            </a:pPr>
            <a:r>
              <a:rPr lang="fr-CA" sz="2600" dirty="0" err="1">
                <a:solidFill>
                  <a:srgbClr val="0D266D"/>
                </a:solidFill>
                <a:latin typeface="Arial" panose="020B0604020202020204" pitchFamily="34" charset="0"/>
                <a:cs typeface="Arial" panose="020B0604020202020204" pitchFamily="34" charset="0"/>
              </a:rPr>
              <a:t>co.</a:t>
            </a:r>
            <a:r>
              <a:rPr lang="fr-CA" sz="2600" dirty="0">
                <a:solidFill>
                  <a:srgbClr val="0D266D"/>
                </a:solidFill>
                <a:latin typeface="Arial" panose="020B0604020202020204" pitchFamily="34" charset="0"/>
                <a:cs typeface="Arial" panose="020B0604020202020204" pitchFamily="34" charset="0"/>
              </a:rPr>
              <a:t> 		=	comprimé</a:t>
            </a:r>
            <a:endParaRPr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chemeClr val="dk1"/>
              </a:buClr>
              <a:buSzPts val="1800"/>
              <a:buNone/>
            </a:pPr>
            <a:endParaRPr sz="2600" b="0" i="0" u="none" strike="noStrike"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rgbClr val="0D266D"/>
              </a:buClr>
              <a:buSzPts val="1800"/>
              <a:buNone/>
            </a:pPr>
            <a:r>
              <a:rPr lang="fr-CA" sz="2600" dirty="0">
                <a:solidFill>
                  <a:srgbClr val="0D266D"/>
                </a:solidFill>
                <a:latin typeface="Arial" panose="020B0604020202020204" pitchFamily="34" charset="0"/>
                <a:cs typeface="Arial" panose="020B0604020202020204" pitchFamily="34" charset="0"/>
              </a:rPr>
              <a:t>PO		=	par la bouche (voie d’administration)</a:t>
            </a:r>
            <a:endParaRPr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chemeClr val="dk1"/>
              </a:buClr>
              <a:buSzPts val="1800"/>
              <a:buNone/>
            </a:pPr>
            <a:endParaRPr sz="2600"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rgbClr val="0D266D"/>
              </a:buClr>
              <a:buSzPts val="1800"/>
              <a:buNone/>
            </a:pPr>
            <a:r>
              <a:rPr lang="fr-CA" sz="2600" b="0" i="0" u="none" strike="noStrike" dirty="0">
                <a:solidFill>
                  <a:srgbClr val="0D266D"/>
                </a:solidFill>
                <a:latin typeface="Arial" panose="020B0604020202020204" pitchFamily="34" charset="0"/>
                <a:cs typeface="Arial" panose="020B0604020202020204" pitchFamily="34" charset="0"/>
              </a:rPr>
              <a:t>die		=	</a:t>
            </a:r>
            <a:r>
              <a:rPr lang="fr-CA" sz="2600" dirty="0">
                <a:solidFill>
                  <a:srgbClr val="0D266D"/>
                </a:solidFill>
                <a:latin typeface="Arial" panose="020B0604020202020204" pitchFamily="34" charset="0"/>
                <a:cs typeface="Arial" panose="020B0604020202020204" pitchFamily="34" charset="0"/>
              </a:rPr>
              <a:t>u</a:t>
            </a:r>
            <a:r>
              <a:rPr lang="fr-CA" sz="2600" b="0" i="0" u="none" strike="noStrike" dirty="0">
                <a:solidFill>
                  <a:srgbClr val="0D266D"/>
                </a:solidFill>
                <a:latin typeface="Arial" panose="020B0604020202020204" pitchFamily="34" charset="0"/>
                <a:cs typeface="Arial" panose="020B0604020202020204" pitchFamily="34" charset="0"/>
              </a:rPr>
              <a:t>ne fois par jour (posologie)</a:t>
            </a:r>
            <a:endParaRPr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chemeClr val="dk1"/>
              </a:buClr>
              <a:buSzPts val="1800"/>
              <a:buNone/>
            </a:pPr>
            <a:endParaRPr sz="2600"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rgbClr val="0D266D"/>
              </a:buClr>
              <a:buSzPts val="1800"/>
              <a:buNone/>
            </a:pPr>
            <a:r>
              <a:rPr lang="fr-CA" sz="2600" b="0" i="0" u="none" strike="noStrike" dirty="0" err="1">
                <a:solidFill>
                  <a:srgbClr val="0D266D"/>
                </a:solidFill>
                <a:latin typeface="Arial" panose="020B0604020202020204" pitchFamily="34" charset="0"/>
                <a:cs typeface="Arial" panose="020B0604020202020204" pitchFamily="34" charset="0"/>
              </a:rPr>
              <a:t>bid</a:t>
            </a:r>
            <a:r>
              <a:rPr lang="fr-CA" sz="2600" b="0" i="0" u="none" strike="noStrike" dirty="0">
                <a:solidFill>
                  <a:srgbClr val="0D266D"/>
                </a:solidFill>
                <a:latin typeface="Arial" panose="020B0604020202020204" pitchFamily="34" charset="0"/>
                <a:cs typeface="Arial" panose="020B0604020202020204" pitchFamily="34" charset="0"/>
              </a:rPr>
              <a:t>		=	</a:t>
            </a:r>
            <a:r>
              <a:rPr lang="fr-CA" sz="2600" dirty="0">
                <a:solidFill>
                  <a:srgbClr val="0D266D"/>
                </a:solidFill>
                <a:latin typeface="Arial" panose="020B0604020202020204" pitchFamily="34" charset="0"/>
                <a:cs typeface="Arial" panose="020B0604020202020204" pitchFamily="34" charset="0"/>
              </a:rPr>
              <a:t>d</a:t>
            </a:r>
            <a:r>
              <a:rPr lang="fr-CA" sz="2600" b="0" i="0" u="none" strike="noStrike" dirty="0">
                <a:solidFill>
                  <a:srgbClr val="0D266D"/>
                </a:solidFill>
                <a:latin typeface="Arial" panose="020B0604020202020204" pitchFamily="34" charset="0"/>
                <a:cs typeface="Arial" panose="020B0604020202020204" pitchFamily="34" charset="0"/>
              </a:rPr>
              <a:t>eux fois par jour (posologie)</a:t>
            </a:r>
            <a:endParaRPr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chemeClr val="dk1"/>
              </a:buClr>
              <a:buSzPts val="1800"/>
              <a:buNone/>
            </a:pPr>
            <a:endParaRPr sz="2600"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rgbClr val="0D266D"/>
              </a:buClr>
              <a:buSzPts val="1800"/>
              <a:buNone/>
            </a:pPr>
            <a:r>
              <a:rPr lang="fr-CA" sz="2600" dirty="0">
                <a:solidFill>
                  <a:srgbClr val="0D266D"/>
                </a:solidFill>
                <a:latin typeface="Arial" panose="020B0604020202020204" pitchFamily="34" charset="0"/>
                <a:cs typeface="Arial" panose="020B0604020202020204" pitchFamily="34" charset="0"/>
              </a:rPr>
              <a:t>INJ. STYLO	=	Stylo auto-injecteur</a:t>
            </a:r>
          </a:p>
          <a:p>
            <a:pPr marL="0" lvl="0" indent="0" algn="l" rtl="0">
              <a:lnSpc>
                <a:spcPct val="90000"/>
              </a:lnSpc>
              <a:spcBef>
                <a:spcPts val="0"/>
              </a:spcBef>
              <a:spcAft>
                <a:spcPts val="0"/>
              </a:spcAft>
              <a:buClr>
                <a:srgbClr val="0D266D"/>
              </a:buClr>
              <a:buSzPts val="1800"/>
              <a:buNone/>
            </a:pPr>
            <a:endParaRPr lang="fr-CA" sz="2600"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rgbClr val="0D266D"/>
              </a:buClr>
              <a:buSzPts val="1800"/>
              <a:buNone/>
            </a:pPr>
            <a:r>
              <a:rPr lang="fr-CA" sz="2600" dirty="0">
                <a:solidFill>
                  <a:srgbClr val="0D266D"/>
                </a:solidFill>
                <a:latin typeface="Arial" panose="020B0604020202020204" pitchFamily="34" charset="0"/>
                <a:cs typeface="Arial" panose="020B0604020202020204" pitchFamily="34" charset="0"/>
              </a:rPr>
              <a:t>SC		=	sous-cutané (voie d’administration)</a:t>
            </a:r>
          </a:p>
          <a:p>
            <a:pPr marL="0" lvl="0" indent="0" algn="l" rtl="0">
              <a:lnSpc>
                <a:spcPct val="90000"/>
              </a:lnSpc>
              <a:spcBef>
                <a:spcPts val="0"/>
              </a:spcBef>
              <a:spcAft>
                <a:spcPts val="0"/>
              </a:spcAft>
              <a:buClr>
                <a:srgbClr val="0D266D"/>
              </a:buClr>
              <a:buSzPts val="1800"/>
              <a:buNone/>
            </a:pPr>
            <a:endParaRPr lang="fr-CA" sz="2600"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rgbClr val="0D266D"/>
              </a:buClr>
              <a:buSzPts val="1800"/>
              <a:buNone/>
            </a:pPr>
            <a:r>
              <a:rPr lang="fr-CA" sz="2600" dirty="0" err="1">
                <a:solidFill>
                  <a:srgbClr val="0D266D"/>
                </a:solidFill>
                <a:latin typeface="Arial" panose="020B0604020202020204" pitchFamily="34" charset="0"/>
                <a:cs typeface="Arial" panose="020B0604020202020204" pitchFamily="34" charset="0"/>
              </a:rPr>
              <a:t>f.p.s</a:t>
            </a:r>
            <a:r>
              <a:rPr lang="fr-CA" sz="2600" dirty="0">
                <a:solidFill>
                  <a:srgbClr val="0D266D"/>
                </a:solidFill>
                <a:latin typeface="Arial" panose="020B0604020202020204" pitchFamily="34" charset="0"/>
                <a:cs typeface="Arial" panose="020B0604020202020204" pitchFamily="34" charset="0"/>
              </a:rPr>
              <a:t>.		=	fois par semaine	</a:t>
            </a:r>
            <a:endParaRPr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chemeClr val="dk1"/>
              </a:buClr>
              <a:buSzPts val="1800"/>
              <a:buNone/>
            </a:pPr>
            <a:endParaRPr sz="2600" b="0" i="0" u="none" strike="noStrike"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chemeClr val="dk1"/>
              </a:buClr>
              <a:buSzPts val="1800"/>
              <a:buNone/>
            </a:pPr>
            <a:endParaRPr sz="2600" dirty="0">
              <a:solidFill>
                <a:srgbClr val="0D266D"/>
              </a:solidFill>
              <a:latin typeface="Arial" panose="020B0604020202020204" pitchFamily="34" charset="0"/>
              <a:cs typeface="Arial" panose="020B0604020202020204" pitchFamily="34"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30">
          <a:extLst>
            <a:ext uri="{FF2B5EF4-FFF2-40B4-BE49-F238E27FC236}">
              <a16:creationId xmlns:a16="http://schemas.microsoft.com/office/drawing/2014/main" id="{E22191AE-3F34-4F66-F34E-8134A64602F9}"/>
            </a:ext>
          </a:extLst>
        </p:cNvPr>
        <p:cNvGrpSpPr/>
        <p:nvPr/>
      </p:nvGrpSpPr>
      <p:grpSpPr>
        <a:xfrm>
          <a:off x="0" y="0"/>
          <a:ext cx="0" cy="0"/>
          <a:chOff x="0" y="0"/>
          <a:chExt cx="0" cy="0"/>
        </a:xfrm>
      </p:grpSpPr>
      <p:sp>
        <p:nvSpPr>
          <p:cNvPr id="231" name="Google Shape;231;p22">
            <a:extLst>
              <a:ext uri="{FF2B5EF4-FFF2-40B4-BE49-F238E27FC236}">
                <a16:creationId xmlns:a16="http://schemas.microsoft.com/office/drawing/2014/main" id="{09C810EE-6C11-1A8F-0A03-D880541010EA}"/>
              </a:ext>
            </a:extLst>
          </p:cNvPr>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990"/>
              <a:buFont typeface="Play"/>
              <a:buNone/>
            </a:pPr>
            <a:r>
              <a:rPr lang="fr-CA" sz="3020"/>
              <a:t>Rétroaction</a:t>
            </a:r>
            <a:endParaRPr sz="3020"/>
          </a:p>
        </p:txBody>
      </p:sp>
      <p:sp>
        <p:nvSpPr>
          <p:cNvPr id="232" name="Google Shape;232;p22">
            <a:extLst>
              <a:ext uri="{FF2B5EF4-FFF2-40B4-BE49-F238E27FC236}">
                <a16:creationId xmlns:a16="http://schemas.microsoft.com/office/drawing/2014/main" id="{DA9D82D5-D81A-A5D0-4482-D37FF9E9B5D0}"/>
              </a:ext>
            </a:extLst>
          </p:cNvPr>
          <p:cNvSpPr txBox="1">
            <a:spLocks noGrp="1"/>
          </p:cNvSpPr>
          <p:nvPr>
            <p:ph type="body" idx="1"/>
          </p:nvPr>
        </p:nvSpPr>
        <p:spPr>
          <a:xfrm>
            <a:off x="305741" y="1305717"/>
            <a:ext cx="8532517" cy="5085008"/>
          </a:xfrm>
          <a:prstGeom prst="rect">
            <a:avLst/>
          </a:prstGeom>
          <a:noFill/>
          <a:ln>
            <a:noFill/>
          </a:ln>
        </p:spPr>
        <p:txBody>
          <a:bodyPr spcFirstLastPara="1" wrap="square" lIns="91425" tIns="91425" rIns="91425" bIns="91425" anchor="t" anchorCtr="0">
            <a:noAutofit/>
          </a:bodyPr>
          <a:lstStyle/>
          <a:p>
            <a:pPr marL="0" indent="0" algn="just">
              <a:spcBef>
                <a:spcPts val="0"/>
              </a:spcBef>
              <a:buClr>
                <a:srgbClr val="0D266D"/>
              </a:buClr>
              <a:buSzPts val="1800"/>
              <a:buNone/>
            </a:pPr>
            <a:r>
              <a:rPr lang="fr-CA" sz="1650" dirty="0">
                <a:solidFill>
                  <a:srgbClr val="0D266D"/>
                </a:solidFill>
                <a:latin typeface="Arial" panose="020B0604020202020204" pitchFamily="34" charset="0"/>
                <a:cs typeface="Arial" panose="020B0604020202020204" pitchFamily="34" charset="0"/>
              </a:rPr>
              <a:t>Le Sandoz </a:t>
            </a:r>
            <a:r>
              <a:rPr lang="fr-CA" sz="1650" dirty="0" err="1">
                <a:solidFill>
                  <a:srgbClr val="0D266D"/>
                </a:solidFill>
                <a:latin typeface="Arial" panose="020B0604020202020204" pitchFamily="34" charset="0"/>
                <a:cs typeface="Arial" panose="020B0604020202020204" pitchFamily="34" charset="0"/>
              </a:rPr>
              <a:t>Ezetimibe</a:t>
            </a:r>
            <a:r>
              <a:rPr lang="fr-CA" sz="1650" dirty="0">
                <a:solidFill>
                  <a:srgbClr val="0D266D"/>
                </a:solidFill>
                <a:latin typeface="Arial" panose="020B0604020202020204" pitchFamily="34" charset="0"/>
                <a:cs typeface="Arial" panose="020B0604020202020204" pitchFamily="34" charset="0"/>
              </a:rPr>
              <a:t> (inhibiteur de l’absorption du cholestérol) peut être administré seul ou conjointement avec une statine pour traiter l’hypercholestérolémie. Le Sandoz </a:t>
            </a:r>
            <a:r>
              <a:rPr lang="fr-CA" sz="1650" dirty="0" err="1">
                <a:solidFill>
                  <a:srgbClr val="0D266D"/>
                </a:solidFill>
                <a:latin typeface="Arial" panose="020B0604020202020204" pitchFamily="34" charset="0"/>
                <a:cs typeface="Arial" panose="020B0604020202020204" pitchFamily="34" charset="0"/>
              </a:rPr>
              <a:t>Ezetimibe</a:t>
            </a:r>
            <a:r>
              <a:rPr lang="fr-CA" sz="1650" dirty="0">
                <a:solidFill>
                  <a:srgbClr val="0D266D"/>
                </a:solidFill>
                <a:latin typeface="Arial" panose="020B0604020202020204" pitchFamily="34" charset="0"/>
                <a:cs typeface="Arial" panose="020B0604020202020204" pitchFamily="34" charset="0"/>
              </a:rPr>
              <a:t> inhibe l’absorption du cholestérol et le Crestor (statine) inhibe la synthèse du cholestérol.</a:t>
            </a:r>
          </a:p>
          <a:p>
            <a:pPr marL="0" lvl="0" indent="0" algn="just" rtl="0">
              <a:lnSpc>
                <a:spcPct val="90000"/>
              </a:lnSpc>
              <a:spcBef>
                <a:spcPts val="0"/>
              </a:spcBef>
              <a:spcAft>
                <a:spcPts val="0"/>
              </a:spcAft>
              <a:buClr>
                <a:srgbClr val="0D266D"/>
              </a:buClr>
              <a:buSzPts val="1800"/>
              <a:buNone/>
            </a:pPr>
            <a:endParaRPr lang="fr-CA" sz="1650" dirty="0">
              <a:solidFill>
                <a:srgbClr val="0D266D"/>
              </a:solidFill>
              <a:latin typeface="Arial" panose="020B0604020202020204" pitchFamily="34" charset="0"/>
              <a:cs typeface="Arial" panose="020B0604020202020204" pitchFamily="34" charset="0"/>
            </a:endParaRPr>
          </a:p>
          <a:p>
            <a:pPr marL="0" indent="0" algn="just">
              <a:spcBef>
                <a:spcPts val="0"/>
              </a:spcBef>
              <a:buClr>
                <a:srgbClr val="0D266D"/>
              </a:buClr>
              <a:buSzPts val="1800"/>
              <a:buNone/>
            </a:pPr>
            <a:r>
              <a:rPr lang="fr-CA" sz="1650" dirty="0">
                <a:solidFill>
                  <a:srgbClr val="0D266D"/>
                </a:solidFill>
                <a:latin typeface="Arial" panose="020B0604020202020204" pitchFamily="34" charset="0"/>
                <a:cs typeface="Arial" panose="020B0604020202020204" pitchFamily="34" charset="0"/>
              </a:rPr>
              <a:t>Le </a:t>
            </a:r>
            <a:r>
              <a:rPr lang="fr-CA" sz="1650" dirty="0" err="1">
                <a:solidFill>
                  <a:srgbClr val="0D266D"/>
                </a:solidFill>
                <a:latin typeface="Arial" panose="020B0604020202020204" pitchFamily="34" charset="0"/>
                <a:cs typeface="Arial" panose="020B0604020202020204" pitchFamily="34" charset="0"/>
              </a:rPr>
              <a:t>Metformin</a:t>
            </a:r>
            <a:r>
              <a:rPr lang="fr-CA" sz="1650" dirty="0">
                <a:solidFill>
                  <a:srgbClr val="0D266D"/>
                </a:solidFill>
                <a:latin typeface="Arial" panose="020B0604020202020204" pitchFamily="34" charset="0"/>
                <a:cs typeface="Arial" panose="020B0604020202020204" pitchFamily="34" charset="0"/>
              </a:rPr>
              <a:t> (biguanide) est prescrit pour les personnes diabétiques de type 2. Il réduit la production de glucose par le foie et aide les cellules du corps à utiliser le glucose de manière adéquate. Le </a:t>
            </a:r>
            <a:r>
              <a:rPr lang="fr-CA" sz="1650" dirty="0" err="1">
                <a:solidFill>
                  <a:srgbClr val="0D266D"/>
                </a:solidFill>
                <a:latin typeface="Arial" panose="020B0604020202020204" pitchFamily="34" charset="0"/>
                <a:cs typeface="Arial" panose="020B0604020202020204" pitchFamily="34" charset="0"/>
              </a:rPr>
              <a:t>Forxiga</a:t>
            </a:r>
            <a:r>
              <a:rPr lang="fr-CA" sz="1650" dirty="0">
                <a:solidFill>
                  <a:srgbClr val="0D266D"/>
                </a:solidFill>
                <a:latin typeface="Arial" panose="020B0604020202020204" pitchFamily="34" charset="0"/>
                <a:cs typeface="Arial" panose="020B0604020202020204" pitchFamily="34" charset="0"/>
              </a:rPr>
              <a:t> (inhibiteurs du SGLT2) est aussi indiqué pour les personnes diabétiques de type 2 et il favorise l’élimination de glucose par l’urine. L’</a:t>
            </a:r>
            <a:r>
              <a:rPr lang="fr-CA" sz="1650" dirty="0" err="1">
                <a:solidFill>
                  <a:srgbClr val="0D266D"/>
                </a:solidFill>
                <a:latin typeface="Arial" panose="020B0604020202020204" pitchFamily="34" charset="0"/>
                <a:cs typeface="Arial" panose="020B0604020202020204" pitchFamily="34" charset="0"/>
              </a:rPr>
              <a:t>Ozempic</a:t>
            </a:r>
            <a:r>
              <a:rPr lang="fr-CA" sz="1650" dirty="0">
                <a:solidFill>
                  <a:srgbClr val="0D266D"/>
                </a:solidFill>
                <a:latin typeface="Arial" panose="020B0604020202020204" pitchFamily="34" charset="0"/>
                <a:cs typeface="Arial" panose="020B0604020202020204" pitchFamily="34" charset="0"/>
              </a:rPr>
              <a:t> (agoniste du récepteur du GLP-1) est également prescrit dans le traitement du diabète de type 2 puisqu’il favorise la sécrétion d’insuline par les cellules du pancréas. En plus d’avoir un impact sur la glycémie, il aide à la perte de poids en réduisant l’appétit et en ralentissant la vidange gastrique.</a:t>
            </a:r>
          </a:p>
          <a:p>
            <a:pPr marL="0" lvl="0" indent="0" algn="just" rtl="0">
              <a:lnSpc>
                <a:spcPct val="90000"/>
              </a:lnSpc>
              <a:spcBef>
                <a:spcPts val="0"/>
              </a:spcBef>
              <a:spcAft>
                <a:spcPts val="0"/>
              </a:spcAft>
              <a:buClr>
                <a:srgbClr val="0D266D"/>
              </a:buClr>
              <a:buSzPts val="1800"/>
              <a:buNone/>
            </a:pPr>
            <a:endParaRPr lang="fr-CA" sz="165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r>
              <a:rPr lang="fr-CA" sz="1650" dirty="0">
                <a:solidFill>
                  <a:srgbClr val="0D266D"/>
                </a:solidFill>
                <a:latin typeface="Arial" panose="020B0604020202020204" pitchFamily="34" charset="0"/>
                <a:cs typeface="Arial" panose="020B0604020202020204" pitchFamily="34" charset="0"/>
              </a:rPr>
              <a:t>Le Xarelto (anticoagulant) interfère dans la cascade de coagulation. Il aide à prévenir les événements thrombotiques chez les personnes qui présentent une maladie artérielle périphérique. L’</a:t>
            </a:r>
            <a:r>
              <a:rPr lang="fr-CA" sz="1650" dirty="0" err="1">
                <a:solidFill>
                  <a:srgbClr val="0D266D"/>
                </a:solidFill>
                <a:latin typeface="Arial" panose="020B0604020202020204" pitchFamily="34" charset="0"/>
                <a:cs typeface="Arial" panose="020B0604020202020204" pitchFamily="34" charset="0"/>
              </a:rPr>
              <a:t>Asaphen</a:t>
            </a:r>
            <a:r>
              <a:rPr lang="fr-CA" sz="1650" dirty="0">
                <a:solidFill>
                  <a:srgbClr val="0D266D"/>
                </a:solidFill>
                <a:latin typeface="Arial" panose="020B0604020202020204" pitchFamily="34" charset="0"/>
                <a:cs typeface="Arial" panose="020B0604020202020204" pitchFamily="34" charset="0"/>
              </a:rPr>
              <a:t> EC (antiplaquettaire) aide à prévenir la formation de thrombus et à réduire le risque de subir un autre événement cardiovasculaire. Il pourrait aussi permettre de diminuer légèrement les symptômes et d’augmenter la distance de marche chez les personnes qui présentent une maladie artérielle périphérique. Le Coversyl (inhibiteur de l’enzyme de conversion de l’angiotensine) est un puissant vasodilatateur. Il est démontré qu’il augmente la survie sans amputation et la survie globale chez les personnes avec une maladie artérielle périphérique. </a:t>
            </a:r>
            <a:endParaRPr sz="165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sz="165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sz="165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sz="165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sz="165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sz="1650" dirty="0">
              <a:solidFill>
                <a:srgbClr val="0D266D"/>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059210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15">
          <a:extLst>
            <a:ext uri="{FF2B5EF4-FFF2-40B4-BE49-F238E27FC236}">
              <a16:creationId xmlns:a16="http://schemas.microsoft.com/office/drawing/2014/main" id="{47805103-C2CB-3B20-43A9-EC043A027767}"/>
            </a:ext>
          </a:extLst>
        </p:cNvPr>
        <p:cNvGrpSpPr/>
        <p:nvPr/>
      </p:nvGrpSpPr>
      <p:grpSpPr>
        <a:xfrm>
          <a:off x="0" y="0"/>
          <a:ext cx="0" cy="0"/>
          <a:chOff x="0" y="0"/>
          <a:chExt cx="0" cy="0"/>
        </a:xfrm>
      </p:grpSpPr>
      <p:sp>
        <p:nvSpPr>
          <p:cNvPr id="216" name="Google Shape;216;p20">
            <a:extLst>
              <a:ext uri="{FF2B5EF4-FFF2-40B4-BE49-F238E27FC236}">
                <a16:creationId xmlns:a16="http://schemas.microsoft.com/office/drawing/2014/main" id="{AFFC9CA7-EC31-ABED-4C91-395A8F4CB1DF}"/>
              </a:ext>
            </a:extLst>
          </p:cNvPr>
          <p:cNvSpPr txBox="1">
            <a:spLocks noGrp="1"/>
          </p:cNvSpPr>
          <p:nvPr>
            <p:ph type="title"/>
          </p:nvPr>
        </p:nvSpPr>
        <p:spPr>
          <a:xfrm>
            <a:off x="1768774" y="363757"/>
            <a:ext cx="6746575" cy="60957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D60B41"/>
              </a:buClr>
              <a:buSzPts val="3000"/>
              <a:buFont typeface="Play"/>
              <a:buNone/>
            </a:pPr>
            <a:r>
              <a:rPr lang="fr-CA" dirty="0"/>
              <a:t>Médication</a:t>
            </a:r>
            <a:endParaRPr dirty="0"/>
          </a:p>
        </p:txBody>
      </p:sp>
      <p:sp>
        <p:nvSpPr>
          <p:cNvPr id="217" name="Google Shape;217;p20">
            <a:extLst>
              <a:ext uri="{FF2B5EF4-FFF2-40B4-BE49-F238E27FC236}">
                <a16:creationId xmlns:a16="http://schemas.microsoft.com/office/drawing/2014/main" id="{9E7B9BA6-8AF7-301B-FB84-0415CA2A380C}"/>
              </a:ext>
            </a:extLst>
          </p:cNvPr>
          <p:cNvSpPr txBox="1">
            <a:spLocks noGrp="1"/>
          </p:cNvSpPr>
          <p:nvPr>
            <p:ph type="body" idx="2"/>
          </p:nvPr>
        </p:nvSpPr>
        <p:spPr>
          <a:prstGeom prst="rect">
            <a:avLst/>
          </a:prstGeom>
          <a:noFill/>
          <a:ln>
            <a:noFill/>
          </a:ln>
        </p:spPr>
        <p:txBody>
          <a:bodyPr spcFirstLastPara="1" wrap="square" lIns="91425" tIns="45700" rIns="91425" bIns="45700" anchor="t" anchorCtr="0">
            <a:noAutofit/>
          </a:bodyPr>
          <a:lstStyle/>
          <a:p>
            <a:pPr algn="r"/>
            <a:r>
              <a:rPr lang="fr-CA" dirty="0"/>
              <a:t>Maladie artérielle périphérique</a:t>
            </a:r>
          </a:p>
        </p:txBody>
      </p:sp>
      <p:pic>
        <p:nvPicPr>
          <p:cNvPr id="218" name="Google Shape;218;p20" descr="Cœur avec battements avec un remplissage uni">
            <a:extLst>
              <a:ext uri="{FF2B5EF4-FFF2-40B4-BE49-F238E27FC236}">
                <a16:creationId xmlns:a16="http://schemas.microsoft.com/office/drawing/2014/main" id="{60425F58-8F6D-174E-D3DB-4941824C5690}"/>
              </a:ext>
            </a:extLst>
          </p:cNvPr>
          <p:cNvPicPr preferRelativeResize="0"/>
          <p:nvPr/>
        </p:nvPicPr>
        <p:blipFill rotWithShape="1">
          <a:blip r:embed="rId3">
            <a:alphaModFix/>
          </a:blip>
          <a:srcRect/>
          <a:stretch/>
        </p:blipFill>
        <p:spPr>
          <a:xfrm>
            <a:off x="466186" y="17251"/>
            <a:ext cx="1302589" cy="1302589"/>
          </a:xfrm>
          <a:prstGeom prst="rect">
            <a:avLst/>
          </a:prstGeom>
          <a:noFill/>
          <a:ln>
            <a:noFill/>
          </a:ln>
        </p:spPr>
      </p:pic>
      <p:sp>
        <p:nvSpPr>
          <p:cNvPr id="219" name="Google Shape;219;p20">
            <a:extLst>
              <a:ext uri="{FF2B5EF4-FFF2-40B4-BE49-F238E27FC236}">
                <a16:creationId xmlns:a16="http://schemas.microsoft.com/office/drawing/2014/main" id="{9C67D1E9-F539-F807-393F-9843EB9584A3}"/>
              </a:ext>
            </a:extLst>
          </p:cNvPr>
          <p:cNvSpPr txBox="1"/>
          <p:nvPr/>
        </p:nvSpPr>
        <p:spPr>
          <a:xfrm>
            <a:off x="466186" y="1660547"/>
            <a:ext cx="8333296" cy="4109803"/>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1000"/>
              </a:spcBef>
              <a:spcAft>
                <a:spcPts val="0"/>
              </a:spcAft>
              <a:buClr>
                <a:srgbClr val="0D266D"/>
              </a:buClr>
              <a:buSzPts val="2400"/>
              <a:buFont typeface="Arial"/>
              <a:buNone/>
            </a:pPr>
            <a:r>
              <a:rPr lang="fr-CA" sz="2400" b="1" dirty="0">
                <a:solidFill>
                  <a:srgbClr val="0D266D"/>
                </a:solidFill>
                <a:latin typeface="Arial"/>
                <a:ea typeface="Arial"/>
                <a:cs typeface="Arial"/>
                <a:sym typeface="Arial"/>
              </a:rPr>
              <a:t>En lien avec la </a:t>
            </a:r>
            <a:r>
              <a:rPr lang="fr-CA" sz="2400" b="1" u="sng" dirty="0">
                <a:solidFill>
                  <a:srgbClr val="0D266D"/>
                </a:solidFill>
                <a:latin typeface="Arial"/>
                <a:ea typeface="Arial"/>
                <a:cs typeface="Arial"/>
                <a:sym typeface="Arial"/>
              </a:rPr>
              <a:t>médication</a:t>
            </a:r>
            <a:r>
              <a:rPr lang="fr-CA" sz="2400" b="1" dirty="0">
                <a:solidFill>
                  <a:srgbClr val="0D266D"/>
                </a:solidFill>
                <a:latin typeface="Arial"/>
                <a:ea typeface="Arial"/>
                <a:cs typeface="Arial"/>
                <a:sym typeface="Arial"/>
              </a:rPr>
              <a:t> de monsieur Laprise, sélectionnez les précautions à prendre lors de l’activité physique.</a:t>
            </a:r>
          </a:p>
          <a:p>
            <a:pPr marL="0" marR="0" lvl="0" indent="0" algn="l" rtl="0">
              <a:lnSpc>
                <a:spcPct val="90000"/>
              </a:lnSpc>
              <a:spcBef>
                <a:spcPts val="1000"/>
              </a:spcBef>
              <a:spcAft>
                <a:spcPts val="0"/>
              </a:spcAft>
              <a:buClr>
                <a:srgbClr val="0D266D"/>
              </a:buClr>
              <a:buSzPts val="2400"/>
              <a:buFont typeface="Arial"/>
              <a:buNone/>
            </a:pPr>
            <a:endParaRPr lang="fr-CA" sz="2400" b="1" dirty="0">
              <a:solidFill>
                <a:srgbClr val="0D266D"/>
              </a:solidFill>
              <a:latin typeface="Arial"/>
              <a:ea typeface="Arial"/>
              <a:cs typeface="Arial"/>
              <a:sym typeface="Arial"/>
            </a:endParaRPr>
          </a:p>
          <a:p>
            <a:pPr marL="342900" marR="0" lvl="0" indent="-342900" algn="l" rtl="0">
              <a:lnSpc>
                <a:spcPct val="90000"/>
              </a:lnSpc>
              <a:spcBef>
                <a:spcPts val="1000"/>
              </a:spcBef>
              <a:spcAft>
                <a:spcPts val="0"/>
              </a:spcAft>
              <a:buClr>
                <a:srgbClr val="0D266D"/>
              </a:buClr>
              <a:buSzPts val="2400"/>
              <a:buFont typeface="Arial" panose="020B0604020202020204" pitchFamily="34" charset="0"/>
              <a:buChar char="•"/>
            </a:pPr>
            <a:r>
              <a:rPr lang="fr-CA" sz="2000" dirty="0">
                <a:solidFill>
                  <a:srgbClr val="0D266D"/>
                </a:solidFill>
                <a:latin typeface="Arial"/>
                <a:cs typeface="Arial"/>
                <a:sym typeface="Arial"/>
              </a:rPr>
              <a:t>Assurer une bonne hydratation durant l’effort</a:t>
            </a:r>
          </a:p>
          <a:p>
            <a:pPr marL="342900" marR="0" lvl="0" indent="-342900" algn="l" rtl="0">
              <a:lnSpc>
                <a:spcPct val="90000"/>
              </a:lnSpc>
              <a:spcBef>
                <a:spcPts val="1000"/>
              </a:spcBef>
              <a:spcAft>
                <a:spcPts val="0"/>
              </a:spcAft>
              <a:buClr>
                <a:srgbClr val="0D266D"/>
              </a:buClr>
              <a:buSzPts val="2400"/>
              <a:buFont typeface="Arial" panose="020B0604020202020204" pitchFamily="34" charset="0"/>
              <a:buChar char="•"/>
            </a:pPr>
            <a:r>
              <a:rPr lang="fr-CA" sz="2000" dirty="0">
                <a:solidFill>
                  <a:srgbClr val="0D266D"/>
                </a:solidFill>
                <a:highlight>
                  <a:srgbClr val="CAE7F5"/>
                </a:highlight>
                <a:latin typeface="Arial"/>
                <a:cs typeface="Arial"/>
                <a:sym typeface="Arial"/>
              </a:rPr>
              <a:t>Retour au calme progressif</a:t>
            </a:r>
          </a:p>
          <a:p>
            <a:pPr marL="342900" marR="0" lvl="0" indent="-342900" algn="l" rtl="0">
              <a:lnSpc>
                <a:spcPct val="90000"/>
              </a:lnSpc>
              <a:spcBef>
                <a:spcPts val="1000"/>
              </a:spcBef>
              <a:spcAft>
                <a:spcPts val="0"/>
              </a:spcAft>
              <a:buClr>
                <a:srgbClr val="0D266D"/>
              </a:buClr>
              <a:buSzPts val="2400"/>
              <a:buFont typeface="Arial" panose="020B0604020202020204" pitchFamily="34" charset="0"/>
              <a:buChar char="•"/>
            </a:pPr>
            <a:r>
              <a:rPr lang="fr-CA" sz="2000" dirty="0">
                <a:solidFill>
                  <a:srgbClr val="0D266D"/>
                </a:solidFill>
                <a:latin typeface="Arial"/>
                <a:cs typeface="Arial"/>
                <a:sym typeface="Arial"/>
              </a:rPr>
              <a:t>Échauffement progressif</a:t>
            </a:r>
          </a:p>
          <a:p>
            <a:pPr marL="342900" marR="0" lvl="0" indent="-342900" algn="l" rtl="0">
              <a:lnSpc>
                <a:spcPct val="90000"/>
              </a:lnSpc>
              <a:spcBef>
                <a:spcPts val="1000"/>
              </a:spcBef>
              <a:spcAft>
                <a:spcPts val="0"/>
              </a:spcAft>
              <a:buClr>
                <a:srgbClr val="0D266D"/>
              </a:buClr>
              <a:buSzPts val="2400"/>
              <a:buFont typeface="Arial" panose="020B0604020202020204" pitchFamily="34" charset="0"/>
              <a:buChar char="•"/>
            </a:pPr>
            <a:r>
              <a:rPr lang="fr-CA" sz="2000" dirty="0">
                <a:solidFill>
                  <a:srgbClr val="0D266D"/>
                </a:solidFill>
                <a:latin typeface="Arial"/>
                <a:cs typeface="Arial"/>
                <a:sym typeface="Arial"/>
              </a:rPr>
              <a:t>Attention au risque d’hypoglycémie</a:t>
            </a:r>
          </a:p>
          <a:p>
            <a:pPr marL="342900" marR="0" lvl="0" indent="-342900" algn="l" rtl="0">
              <a:lnSpc>
                <a:spcPct val="90000"/>
              </a:lnSpc>
              <a:spcBef>
                <a:spcPts val="1000"/>
              </a:spcBef>
              <a:spcAft>
                <a:spcPts val="0"/>
              </a:spcAft>
              <a:buClr>
                <a:srgbClr val="0D266D"/>
              </a:buClr>
              <a:buSzPts val="2400"/>
              <a:buFont typeface="Arial" panose="020B0604020202020204" pitchFamily="34" charset="0"/>
              <a:buChar char="•"/>
            </a:pPr>
            <a:r>
              <a:rPr lang="fr-CA" sz="2000" dirty="0">
                <a:solidFill>
                  <a:srgbClr val="0D266D"/>
                </a:solidFill>
                <a:highlight>
                  <a:srgbClr val="CAE7F5"/>
                </a:highlight>
                <a:latin typeface="Arial"/>
                <a:cs typeface="Arial"/>
                <a:sym typeface="Arial"/>
              </a:rPr>
              <a:t>Rester vigilant face à la présence de myalgies</a:t>
            </a:r>
          </a:p>
          <a:p>
            <a:pPr marL="342900" marR="0" lvl="0" indent="-342900" algn="l" rtl="0">
              <a:lnSpc>
                <a:spcPct val="90000"/>
              </a:lnSpc>
              <a:spcBef>
                <a:spcPts val="1000"/>
              </a:spcBef>
              <a:spcAft>
                <a:spcPts val="0"/>
              </a:spcAft>
              <a:buClr>
                <a:srgbClr val="0D266D"/>
              </a:buClr>
              <a:buSzPts val="2400"/>
              <a:buFont typeface="Arial" panose="020B0604020202020204" pitchFamily="34" charset="0"/>
              <a:buChar char="•"/>
            </a:pPr>
            <a:r>
              <a:rPr lang="fr-CA" sz="2000" dirty="0">
                <a:solidFill>
                  <a:srgbClr val="0D266D"/>
                </a:solidFill>
                <a:highlight>
                  <a:srgbClr val="CAE7F5"/>
                </a:highlight>
                <a:latin typeface="Arial"/>
                <a:cs typeface="Arial"/>
                <a:sym typeface="Arial"/>
              </a:rPr>
              <a:t>Assurer un environnement sécuritaire pour prévenir les blessures</a:t>
            </a:r>
            <a:endParaRPr lang="fr-CA" sz="2400" b="1" dirty="0">
              <a:solidFill>
                <a:srgbClr val="0D266D"/>
              </a:solidFill>
              <a:latin typeface="Arial"/>
              <a:cs typeface="Arial"/>
              <a:sym typeface="Arial"/>
            </a:endParaRPr>
          </a:p>
        </p:txBody>
      </p:sp>
      <p:pic>
        <p:nvPicPr>
          <p:cNvPr id="3" name="Graphique 2">
            <a:extLst>
              <a:ext uri="{FF2B5EF4-FFF2-40B4-BE49-F238E27FC236}">
                <a16:creationId xmlns:a16="http://schemas.microsoft.com/office/drawing/2014/main" id="{21DEF6D8-BB31-3ACF-1BDA-67F4A43E97F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269917" y="3015054"/>
            <a:ext cx="2659294" cy="1905540"/>
          </a:xfrm>
          <a:prstGeom prst="rect">
            <a:avLst/>
          </a:prstGeom>
        </p:spPr>
      </p:pic>
    </p:spTree>
    <p:extLst>
      <p:ext uri="{BB962C8B-B14F-4D97-AF65-F5344CB8AC3E}">
        <p14:creationId xmlns:p14="http://schemas.microsoft.com/office/powerpoint/2010/main" val="67525549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230">
          <a:extLst>
            <a:ext uri="{FF2B5EF4-FFF2-40B4-BE49-F238E27FC236}">
              <a16:creationId xmlns:a16="http://schemas.microsoft.com/office/drawing/2014/main" id="{966D4DEE-0409-79EC-543B-8D4B9C93A99E}"/>
            </a:ext>
          </a:extLst>
        </p:cNvPr>
        <p:cNvGrpSpPr/>
        <p:nvPr/>
      </p:nvGrpSpPr>
      <p:grpSpPr>
        <a:xfrm>
          <a:off x="0" y="0"/>
          <a:ext cx="0" cy="0"/>
          <a:chOff x="0" y="0"/>
          <a:chExt cx="0" cy="0"/>
        </a:xfrm>
      </p:grpSpPr>
      <p:sp>
        <p:nvSpPr>
          <p:cNvPr id="231" name="Google Shape;231;p22">
            <a:extLst>
              <a:ext uri="{FF2B5EF4-FFF2-40B4-BE49-F238E27FC236}">
                <a16:creationId xmlns:a16="http://schemas.microsoft.com/office/drawing/2014/main" id="{28E49958-EF14-2BF7-5983-4FDFB668E330}"/>
              </a:ext>
            </a:extLst>
          </p:cNvPr>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990"/>
              <a:buFont typeface="Play"/>
              <a:buNone/>
            </a:pPr>
            <a:r>
              <a:rPr lang="fr-CA" sz="3020"/>
              <a:t>Rétroaction</a:t>
            </a:r>
            <a:endParaRPr sz="3020"/>
          </a:p>
        </p:txBody>
      </p:sp>
      <p:sp>
        <p:nvSpPr>
          <p:cNvPr id="232" name="Google Shape;232;p22">
            <a:extLst>
              <a:ext uri="{FF2B5EF4-FFF2-40B4-BE49-F238E27FC236}">
                <a16:creationId xmlns:a16="http://schemas.microsoft.com/office/drawing/2014/main" id="{B15DE600-3F86-2FB0-9634-7F2114A525B8}"/>
              </a:ext>
            </a:extLst>
          </p:cNvPr>
          <p:cNvSpPr txBox="1">
            <a:spLocks noGrp="1"/>
          </p:cNvSpPr>
          <p:nvPr>
            <p:ph type="body" idx="1"/>
          </p:nvPr>
        </p:nvSpPr>
        <p:spPr>
          <a:xfrm>
            <a:off x="323384" y="1531896"/>
            <a:ext cx="8532517" cy="5085008"/>
          </a:xfrm>
          <a:prstGeom prst="rect">
            <a:avLst/>
          </a:prstGeom>
          <a:noFill/>
          <a:ln>
            <a:noFill/>
          </a:ln>
        </p:spPr>
        <p:txBody>
          <a:bodyPr spcFirstLastPara="1" wrap="square" lIns="91425" tIns="91425" rIns="91425" bIns="91425" anchor="t" anchorCtr="0">
            <a:noAutofit/>
          </a:bodyPr>
          <a:lstStyle/>
          <a:p>
            <a:pPr marL="0" lvl="0" indent="0" algn="just" rtl="0">
              <a:lnSpc>
                <a:spcPct val="90000"/>
              </a:lnSpc>
              <a:spcBef>
                <a:spcPts val="0"/>
              </a:spcBef>
              <a:spcAft>
                <a:spcPts val="0"/>
              </a:spcAft>
              <a:buClr>
                <a:srgbClr val="0D266D"/>
              </a:buClr>
              <a:buSzPts val="1800"/>
              <a:buNone/>
            </a:pPr>
            <a:r>
              <a:rPr lang="fr-CA" sz="1800" dirty="0">
                <a:solidFill>
                  <a:srgbClr val="0D266D"/>
                </a:solidFill>
                <a:latin typeface="Arial" panose="020B0604020202020204" pitchFamily="34" charset="0"/>
                <a:cs typeface="Arial" panose="020B0604020202020204" pitchFamily="34" charset="0"/>
              </a:rPr>
              <a:t>Monsieur Laprise prend un inhibiteur de l’enzyme de conversion de l’angiotensine. Ce médicament engendre une vasodilatation. Dans ce contexte, il est prudent de prévoir une récupération progressive et prolongée (5-10 minutes) afin de limiter l’hypotension </a:t>
            </a:r>
            <a:r>
              <a:rPr lang="fr-CA" sz="1800" dirty="0" err="1">
                <a:solidFill>
                  <a:srgbClr val="0D266D"/>
                </a:solidFill>
                <a:latin typeface="Arial" panose="020B0604020202020204" pitchFamily="34" charset="0"/>
                <a:cs typeface="Arial" panose="020B0604020202020204" pitchFamily="34" charset="0"/>
              </a:rPr>
              <a:t>postexercice</a:t>
            </a:r>
            <a:r>
              <a:rPr lang="fr-CA" sz="1800" dirty="0">
                <a:solidFill>
                  <a:srgbClr val="0D266D"/>
                </a:solidFill>
                <a:latin typeface="Arial" panose="020B0604020202020204" pitchFamily="34" charset="0"/>
                <a:cs typeface="Arial" panose="020B0604020202020204" pitchFamily="34" charset="0"/>
              </a:rPr>
              <a:t>. </a:t>
            </a:r>
          </a:p>
          <a:p>
            <a:pPr marL="0" lvl="0" indent="0" algn="just" rtl="0">
              <a:lnSpc>
                <a:spcPct val="90000"/>
              </a:lnSpc>
              <a:spcBef>
                <a:spcPts val="0"/>
              </a:spcBef>
              <a:spcAft>
                <a:spcPts val="0"/>
              </a:spcAft>
              <a:buClr>
                <a:srgbClr val="0D266D"/>
              </a:buClr>
              <a:buSzPts val="1800"/>
              <a:buNone/>
            </a:pPr>
            <a:endParaRPr lang="fr-CA" sz="1800" dirty="0">
              <a:solidFill>
                <a:srgbClr val="0D266D"/>
              </a:solidFill>
              <a:latin typeface="Arial" panose="020B0604020202020204" pitchFamily="34" charset="0"/>
              <a:cs typeface="Arial" panose="020B0604020202020204" pitchFamily="34" charset="0"/>
            </a:endParaRPr>
          </a:p>
          <a:p>
            <a:pPr marL="0" indent="0" algn="just">
              <a:spcBef>
                <a:spcPts val="0"/>
              </a:spcBef>
              <a:buSzPts val="1800"/>
              <a:buNone/>
            </a:pPr>
            <a:r>
              <a:rPr lang="fr-CA" sz="1800" dirty="0">
                <a:solidFill>
                  <a:srgbClr val="0D266D"/>
                </a:solidFill>
                <a:latin typeface="Arial" panose="020B0604020202020204" pitchFamily="34" charset="0"/>
                <a:cs typeface="Arial" panose="020B0604020202020204" pitchFamily="34" charset="0"/>
              </a:rPr>
              <a:t>Afin de contrôler ses niveaux de cholestérol, il prend également une statine et un inhibiteur de l’absorption du cholestérol. L’effet indésirable le plus fréquent de ces médicaments est la myalgie, caractérisée par des douleurs musculaires incommodantes, des crampes et une faiblesse touchant surtout les membres inférieurs. Ces douleurs peuvent être amplifiées par l’exercice. Toute douleur musculaire persistante et grave sans cause apparente devrait être signalée au médecin.</a:t>
            </a:r>
          </a:p>
          <a:p>
            <a:pPr marL="0" indent="0" algn="just">
              <a:spcBef>
                <a:spcPts val="0"/>
              </a:spcBef>
              <a:buSzPts val="1800"/>
              <a:buNone/>
            </a:pPr>
            <a:endParaRPr lang="fr-CA" sz="1800" dirty="0">
              <a:solidFill>
                <a:srgbClr val="0D266D"/>
              </a:solidFill>
              <a:latin typeface="Arial" panose="020B0604020202020204" pitchFamily="34" charset="0"/>
              <a:cs typeface="Arial" panose="020B0604020202020204" pitchFamily="34" charset="0"/>
            </a:endParaRPr>
          </a:p>
          <a:p>
            <a:pPr marL="0" indent="0" algn="just">
              <a:spcBef>
                <a:spcPts val="0"/>
              </a:spcBef>
              <a:buSzPts val="1800"/>
              <a:buNone/>
            </a:pPr>
            <a:r>
              <a:rPr lang="fr-CA" sz="1800" dirty="0">
                <a:solidFill>
                  <a:srgbClr val="0D266D"/>
                </a:solidFill>
                <a:latin typeface="Arial" panose="020B0604020202020204" pitchFamily="34" charset="0"/>
                <a:cs typeface="Arial" panose="020B0604020202020204" pitchFamily="34" charset="0"/>
              </a:rPr>
              <a:t>Monsieur Laprise prend un antiplaquettaire et un anticoagulant. Lors de la pratique de l’activité physique, il faudra s’assurer que l’environnement demeure sécuritaire de manière à éviter les chutes ou les blessures, puisque les personnes qui prennent ces médicaments ont un risque accru de saignement.</a:t>
            </a:r>
          </a:p>
          <a:p>
            <a:pPr marL="0" indent="0" algn="just">
              <a:spcBef>
                <a:spcPts val="0"/>
              </a:spcBef>
              <a:buSzPts val="1800"/>
              <a:buNone/>
            </a:pPr>
            <a:endParaRPr lang="fr-CA" sz="1800" dirty="0">
              <a:solidFill>
                <a:srgbClr val="0D266D"/>
              </a:solidFill>
              <a:latin typeface="Arial" panose="020B0604020202020204" pitchFamily="34" charset="0"/>
              <a:cs typeface="Arial" panose="020B0604020202020204" pitchFamily="34" charset="0"/>
            </a:endParaRPr>
          </a:p>
          <a:p>
            <a:pPr marL="0" indent="0" algn="just">
              <a:spcBef>
                <a:spcPts val="0"/>
              </a:spcBef>
              <a:buSzPts val="1800"/>
              <a:buNone/>
            </a:pPr>
            <a:r>
              <a:rPr lang="fr-CA" sz="1800" dirty="0">
                <a:solidFill>
                  <a:srgbClr val="0D266D"/>
                </a:solidFill>
                <a:latin typeface="Arial" panose="020B0604020202020204" pitchFamily="34" charset="0"/>
                <a:cs typeface="Arial" panose="020B0604020202020204" pitchFamily="34" charset="0"/>
              </a:rPr>
              <a:t>Par ailleurs, les médicaments que prend monsieur Laprise pour traiter son diabète de type 2 sont associés à un risque faible d’hypoglycémie. </a:t>
            </a:r>
            <a:endParaRPr sz="18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sz="18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sz="18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sz="18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sz="18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sz="1800" dirty="0">
              <a:solidFill>
                <a:srgbClr val="0D266D"/>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810323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215">
          <a:extLst>
            <a:ext uri="{FF2B5EF4-FFF2-40B4-BE49-F238E27FC236}">
              <a16:creationId xmlns:a16="http://schemas.microsoft.com/office/drawing/2014/main" id="{CFB316C2-0D59-DF96-514B-4EE12852EF86}"/>
            </a:ext>
          </a:extLst>
        </p:cNvPr>
        <p:cNvGrpSpPr/>
        <p:nvPr/>
      </p:nvGrpSpPr>
      <p:grpSpPr>
        <a:xfrm>
          <a:off x="0" y="0"/>
          <a:ext cx="0" cy="0"/>
          <a:chOff x="0" y="0"/>
          <a:chExt cx="0" cy="0"/>
        </a:xfrm>
      </p:grpSpPr>
      <p:sp>
        <p:nvSpPr>
          <p:cNvPr id="216" name="Google Shape;216;p20">
            <a:extLst>
              <a:ext uri="{FF2B5EF4-FFF2-40B4-BE49-F238E27FC236}">
                <a16:creationId xmlns:a16="http://schemas.microsoft.com/office/drawing/2014/main" id="{B7C89543-9C4A-E025-642A-C5BD75FA9C5A}"/>
              </a:ext>
            </a:extLst>
          </p:cNvPr>
          <p:cNvSpPr txBox="1">
            <a:spLocks noGrp="1"/>
          </p:cNvSpPr>
          <p:nvPr>
            <p:ph type="title"/>
          </p:nvPr>
        </p:nvSpPr>
        <p:spPr>
          <a:xfrm>
            <a:off x="1768774" y="363757"/>
            <a:ext cx="6746575" cy="60957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D60B41"/>
              </a:buClr>
              <a:buSzPts val="3000"/>
              <a:buFont typeface="Play"/>
              <a:buNone/>
            </a:pPr>
            <a:r>
              <a:rPr lang="fr-CA" dirty="0"/>
              <a:t>Perte de poids</a:t>
            </a:r>
            <a:endParaRPr dirty="0"/>
          </a:p>
        </p:txBody>
      </p:sp>
      <p:sp>
        <p:nvSpPr>
          <p:cNvPr id="217" name="Google Shape;217;p20">
            <a:extLst>
              <a:ext uri="{FF2B5EF4-FFF2-40B4-BE49-F238E27FC236}">
                <a16:creationId xmlns:a16="http://schemas.microsoft.com/office/drawing/2014/main" id="{AF9172DF-1E43-B29D-6686-B59F8F7926E3}"/>
              </a:ext>
            </a:extLst>
          </p:cNvPr>
          <p:cNvSpPr txBox="1">
            <a:spLocks noGrp="1"/>
          </p:cNvSpPr>
          <p:nvPr>
            <p:ph type="body" idx="2"/>
          </p:nvPr>
        </p:nvSpPr>
        <p:spPr>
          <a:prstGeom prst="rect">
            <a:avLst/>
          </a:prstGeom>
          <a:noFill/>
          <a:ln>
            <a:noFill/>
          </a:ln>
        </p:spPr>
        <p:txBody>
          <a:bodyPr spcFirstLastPara="1" wrap="square" lIns="91425" tIns="45700" rIns="91425" bIns="45700" anchor="t" anchorCtr="0">
            <a:noAutofit/>
          </a:bodyPr>
          <a:lstStyle/>
          <a:p>
            <a:pPr algn="r"/>
            <a:r>
              <a:rPr lang="fr-CA" dirty="0"/>
              <a:t>Maladie artérielle périphérique</a:t>
            </a:r>
          </a:p>
        </p:txBody>
      </p:sp>
      <p:pic>
        <p:nvPicPr>
          <p:cNvPr id="218" name="Google Shape;218;p20" descr="Cœur avec battements avec un remplissage uni">
            <a:extLst>
              <a:ext uri="{FF2B5EF4-FFF2-40B4-BE49-F238E27FC236}">
                <a16:creationId xmlns:a16="http://schemas.microsoft.com/office/drawing/2014/main" id="{E8D9BFD1-D0AB-9A64-0D0E-DB296A86D4CA}"/>
              </a:ext>
            </a:extLst>
          </p:cNvPr>
          <p:cNvPicPr preferRelativeResize="0"/>
          <p:nvPr/>
        </p:nvPicPr>
        <p:blipFill rotWithShape="1">
          <a:blip r:embed="rId3">
            <a:alphaModFix/>
          </a:blip>
          <a:srcRect/>
          <a:stretch/>
        </p:blipFill>
        <p:spPr>
          <a:xfrm>
            <a:off x="466186" y="17251"/>
            <a:ext cx="1302589" cy="1302589"/>
          </a:xfrm>
          <a:prstGeom prst="rect">
            <a:avLst/>
          </a:prstGeom>
          <a:noFill/>
          <a:ln>
            <a:noFill/>
          </a:ln>
        </p:spPr>
      </p:pic>
      <p:sp>
        <p:nvSpPr>
          <p:cNvPr id="219" name="Google Shape;219;p20">
            <a:extLst>
              <a:ext uri="{FF2B5EF4-FFF2-40B4-BE49-F238E27FC236}">
                <a16:creationId xmlns:a16="http://schemas.microsoft.com/office/drawing/2014/main" id="{12AE0A09-58F2-FC23-AF0F-D6370837CC85}"/>
              </a:ext>
            </a:extLst>
          </p:cNvPr>
          <p:cNvSpPr txBox="1"/>
          <p:nvPr/>
        </p:nvSpPr>
        <p:spPr>
          <a:xfrm>
            <a:off x="258793" y="1592220"/>
            <a:ext cx="8772474" cy="2246729"/>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2400"/>
              <a:buFont typeface="Arial"/>
              <a:buNone/>
            </a:pPr>
            <a:r>
              <a:rPr lang="fr-CA" sz="2400" b="1" i="0" u="none" strike="noStrike" cap="none" dirty="0">
                <a:solidFill>
                  <a:srgbClr val="0D266D"/>
                </a:solidFill>
                <a:latin typeface="Arial" panose="020B0604020202020204" pitchFamily="34" charset="0"/>
                <a:ea typeface="Arial"/>
                <a:cs typeface="Arial" panose="020B0604020202020204" pitchFamily="34" charset="0"/>
                <a:sym typeface="Arial"/>
              </a:rPr>
              <a:t>Monsieur Laprise vous mentionne : « Depuis que je prends </a:t>
            </a:r>
            <a:r>
              <a:rPr lang="fr-CA" sz="2400" b="1" i="0" u="none" strike="noStrike" cap="none" dirty="0" err="1">
                <a:solidFill>
                  <a:srgbClr val="0D266D"/>
                </a:solidFill>
                <a:latin typeface="Arial" panose="020B0604020202020204" pitchFamily="34" charset="0"/>
                <a:ea typeface="Arial"/>
                <a:cs typeface="Arial" panose="020B0604020202020204" pitchFamily="34" charset="0"/>
                <a:sym typeface="Arial"/>
              </a:rPr>
              <a:t>Ozempic</a:t>
            </a:r>
            <a:r>
              <a:rPr lang="fr-CA" sz="2400" b="1" i="0" u="none" strike="noStrike" cap="none" dirty="0">
                <a:solidFill>
                  <a:srgbClr val="0D266D"/>
                </a:solidFill>
                <a:latin typeface="Arial" panose="020B0604020202020204" pitchFamily="34" charset="0"/>
                <a:ea typeface="Arial"/>
                <a:cs typeface="Arial" panose="020B0604020202020204" pitchFamily="34" charset="0"/>
                <a:sym typeface="Arial"/>
              </a:rPr>
              <a:t>, on dirait que j’ai perdu du poids. »</a:t>
            </a:r>
          </a:p>
          <a:p>
            <a:pPr marL="0" marR="0" lvl="0" indent="0" rtl="0">
              <a:lnSpc>
                <a:spcPct val="100000"/>
              </a:lnSpc>
              <a:spcBef>
                <a:spcPts val="0"/>
              </a:spcBef>
              <a:spcAft>
                <a:spcPts val="0"/>
              </a:spcAft>
              <a:buClr>
                <a:srgbClr val="000000"/>
              </a:buClr>
              <a:buSzPts val="2400"/>
              <a:buFont typeface="Arial"/>
              <a:buNone/>
            </a:pPr>
            <a:endParaRPr lang="fr-CA" sz="2400" b="1" dirty="0">
              <a:solidFill>
                <a:srgbClr val="0D266D"/>
              </a:solidFill>
              <a:latin typeface="Arial" panose="020B0604020202020204" pitchFamily="34" charset="0"/>
              <a:ea typeface="Arial"/>
              <a:cs typeface="Arial" panose="020B0604020202020204" pitchFamily="34" charset="0"/>
              <a:sym typeface="Arial"/>
            </a:endParaRPr>
          </a:p>
          <a:p>
            <a:pPr marL="0" marR="0" lvl="0" indent="0" rtl="0">
              <a:lnSpc>
                <a:spcPct val="100000"/>
              </a:lnSpc>
              <a:spcBef>
                <a:spcPts val="0"/>
              </a:spcBef>
              <a:spcAft>
                <a:spcPts val="0"/>
              </a:spcAft>
              <a:buClr>
                <a:srgbClr val="000000"/>
              </a:buClr>
              <a:buSzPts val="2400"/>
              <a:buFont typeface="Arial"/>
              <a:buNone/>
            </a:pPr>
            <a:r>
              <a:rPr lang="fr-CA" sz="2400" b="1" i="0" u="none" strike="noStrike" cap="none" dirty="0">
                <a:solidFill>
                  <a:srgbClr val="0D266D"/>
                </a:solidFill>
                <a:latin typeface="Arial" panose="020B0604020202020204" pitchFamily="34" charset="0"/>
                <a:ea typeface="Arial"/>
                <a:cs typeface="Arial" panose="020B0604020202020204" pitchFamily="34" charset="0"/>
                <a:sym typeface="Arial"/>
              </a:rPr>
              <a:t>Vous reprenez alors les mesures anthropométriques de monsieur Laprise.</a:t>
            </a:r>
            <a:endParaRPr lang="fr-CA" sz="2400" b="0" i="0" u="none" strike="noStrike" cap="none" dirty="0">
              <a:solidFill>
                <a:srgbClr val="0D266D"/>
              </a:solidFill>
              <a:latin typeface="Arial" panose="020B0604020202020204" pitchFamily="34" charset="0"/>
              <a:ea typeface="Arial"/>
              <a:cs typeface="Arial" panose="020B0604020202020204" pitchFamily="34" charset="0"/>
              <a:sym typeface="Arial"/>
            </a:endParaRPr>
          </a:p>
          <a:p>
            <a:pPr marL="0" marR="0" lvl="0" indent="0" algn="l" rtl="0">
              <a:spcBef>
                <a:spcPts val="1200"/>
              </a:spcBef>
              <a:spcAft>
                <a:spcPts val="0"/>
              </a:spcAft>
              <a:buNone/>
            </a:pPr>
            <a:endParaRPr lang="fr-CA" sz="1000" dirty="0">
              <a:solidFill>
                <a:srgbClr val="0D266D"/>
              </a:solidFill>
              <a:latin typeface="Arial"/>
              <a:ea typeface="Arial"/>
              <a:cs typeface="Arial"/>
              <a:sym typeface="Arial"/>
            </a:endParaRPr>
          </a:p>
        </p:txBody>
      </p:sp>
      <p:graphicFrame>
        <p:nvGraphicFramePr>
          <p:cNvPr id="3" name="Tableau 2">
            <a:extLst>
              <a:ext uri="{FF2B5EF4-FFF2-40B4-BE49-F238E27FC236}">
                <a16:creationId xmlns:a16="http://schemas.microsoft.com/office/drawing/2014/main" id="{F83360DD-0955-0C3B-2AFE-0A500D09399A}"/>
              </a:ext>
            </a:extLst>
          </p:cNvPr>
          <p:cNvGraphicFramePr>
            <a:graphicFrameLocks noGrp="1"/>
          </p:cNvGraphicFramePr>
          <p:nvPr>
            <p:extLst>
              <p:ext uri="{D42A27DB-BD31-4B8C-83A1-F6EECF244321}">
                <p14:modId xmlns:p14="http://schemas.microsoft.com/office/powerpoint/2010/main" val="568483303"/>
              </p:ext>
            </p:extLst>
          </p:nvPr>
        </p:nvGraphicFramePr>
        <p:xfrm>
          <a:off x="1313106" y="3854657"/>
          <a:ext cx="6663847" cy="1854200"/>
        </p:xfrm>
        <a:graphic>
          <a:graphicData uri="http://schemas.openxmlformats.org/drawingml/2006/table">
            <a:tbl>
              <a:tblPr firstRow="1" bandRow="1">
                <a:tableStyleId>{5C22544A-7EE6-4342-B048-85BDC9FD1C3A}</a:tableStyleId>
              </a:tblPr>
              <a:tblGrid>
                <a:gridCol w="3382029">
                  <a:extLst>
                    <a:ext uri="{9D8B030D-6E8A-4147-A177-3AD203B41FA5}">
                      <a16:colId xmlns:a16="http://schemas.microsoft.com/office/drawing/2014/main" val="761062917"/>
                    </a:ext>
                  </a:extLst>
                </a:gridCol>
                <a:gridCol w="789139">
                  <a:extLst>
                    <a:ext uri="{9D8B030D-6E8A-4147-A177-3AD203B41FA5}">
                      <a16:colId xmlns:a16="http://schemas.microsoft.com/office/drawing/2014/main" val="1826061862"/>
                    </a:ext>
                  </a:extLst>
                </a:gridCol>
                <a:gridCol w="1294198">
                  <a:extLst>
                    <a:ext uri="{9D8B030D-6E8A-4147-A177-3AD203B41FA5}">
                      <a16:colId xmlns:a16="http://schemas.microsoft.com/office/drawing/2014/main" val="4164434562"/>
                    </a:ext>
                  </a:extLst>
                </a:gridCol>
                <a:gridCol w="1198481">
                  <a:extLst>
                    <a:ext uri="{9D8B030D-6E8A-4147-A177-3AD203B41FA5}">
                      <a16:colId xmlns:a16="http://schemas.microsoft.com/office/drawing/2014/main" val="3929632364"/>
                    </a:ext>
                  </a:extLst>
                </a:gridCol>
              </a:tblGrid>
              <a:tr h="370840">
                <a:tc>
                  <a:txBody>
                    <a:bodyPr/>
                    <a:lstStyle/>
                    <a:p>
                      <a:r>
                        <a:rPr lang="fr-CA" sz="1600" dirty="0"/>
                        <a:t>Mesures anthropométriques :</a:t>
                      </a:r>
                    </a:p>
                  </a:txBody>
                  <a:tcPr>
                    <a:solidFill>
                      <a:srgbClr val="0D266D"/>
                    </a:solidFill>
                  </a:tcPr>
                </a:tc>
                <a:tc>
                  <a:txBody>
                    <a:bodyPr/>
                    <a:lstStyle/>
                    <a:p>
                      <a:pPr algn="ctr"/>
                      <a:r>
                        <a:rPr lang="fr-CA" sz="1600" dirty="0"/>
                        <a:t>Avant</a:t>
                      </a:r>
                    </a:p>
                  </a:txBody>
                  <a:tcPr>
                    <a:solidFill>
                      <a:srgbClr val="0D266D"/>
                    </a:solidFill>
                  </a:tcPr>
                </a:tc>
                <a:tc>
                  <a:txBody>
                    <a:bodyPr/>
                    <a:lstStyle/>
                    <a:p>
                      <a:pPr algn="ctr"/>
                      <a:r>
                        <a:rPr lang="fr-CA" sz="1600" dirty="0"/>
                        <a:t>Maintenant</a:t>
                      </a:r>
                    </a:p>
                  </a:txBody>
                  <a:tcPr>
                    <a:solidFill>
                      <a:srgbClr val="0D266D"/>
                    </a:solidFill>
                  </a:tcPr>
                </a:tc>
                <a:tc>
                  <a:txBody>
                    <a:bodyPr/>
                    <a:lstStyle/>
                    <a:p>
                      <a:pPr algn="ctr"/>
                      <a:r>
                        <a:rPr lang="fr-CA" sz="1600" dirty="0"/>
                        <a:t>Différence</a:t>
                      </a:r>
                    </a:p>
                  </a:txBody>
                  <a:tcPr>
                    <a:solidFill>
                      <a:srgbClr val="0D266D"/>
                    </a:solidFill>
                  </a:tcPr>
                </a:tc>
                <a:extLst>
                  <a:ext uri="{0D108BD9-81ED-4DB2-BD59-A6C34878D82A}">
                    <a16:rowId xmlns:a16="http://schemas.microsoft.com/office/drawing/2014/main" val="994589991"/>
                  </a:ext>
                </a:extLst>
              </a:tr>
              <a:tr h="370840">
                <a:tc>
                  <a:txBody>
                    <a:bodyPr/>
                    <a:lstStyle/>
                    <a:p>
                      <a:r>
                        <a:rPr lang="fr-CA" sz="1600" dirty="0">
                          <a:solidFill>
                            <a:srgbClr val="0D266D"/>
                          </a:solidFill>
                        </a:rPr>
                        <a:t>Poids (kg)</a:t>
                      </a:r>
                    </a:p>
                  </a:txBody>
                  <a:tcPr>
                    <a:solidFill>
                      <a:srgbClr val="CAE7F5">
                        <a:alpha val="50196"/>
                      </a:srgbClr>
                    </a:solidFill>
                  </a:tcPr>
                </a:tc>
                <a:tc>
                  <a:txBody>
                    <a:bodyPr/>
                    <a:lstStyle/>
                    <a:p>
                      <a:pPr algn="ctr"/>
                      <a:r>
                        <a:rPr lang="fr-CA" sz="1600" dirty="0">
                          <a:solidFill>
                            <a:srgbClr val="0D266D"/>
                          </a:solidFill>
                        </a:rPr>
                        <a:t>89,5</a:t>
                      </a:r>
                    </a:p>
                  </a:txBody>
                  <a:tcPr>
                    <a:solidFill>
                      <a:srgbClr val="CAE7F5">
                        <a:alpha val="50196"/>
                      </a:srgbClr>
                    </a:solidFill>
                  </a:tcPr>
                </a:tc>
                <a:tc>
                  <a:txBody>
                    <a:bodyPr/>
                    <a:lstStyle/>
                    <a:p>
                      <a:pPr algn="ctr"/>
                      <a:r>
                        <a:rPr lang="fr-CA" sz="1600" dirty="0">
                          <a:solidFill>
                            <a:srgbClr val="0D266D"/>
                          </a:solidFill>
                        </a:rPr>
                        <a:t>85,0</a:t>
                      </a:r>
                    </a:p>
                  </a:txBody>
                  <a:tcPr>
                    <a:solidFill>
                      <a:srgbClr val="CAE7F5">
                        <a:alpha val="50196"/>
                      </a:srgbClr>
                    </a:solidFill>
                  </a:tcPr>
                </a:tc>
                <a:tc>
                  <a:txBody>
                    <a:bodyPr/>
                    <a:lstStyle/>
                    <a:p>
                      <a:pPr algn="ctr"/>
                      <a:r>
                        <a:rPr lang="fr-CA" sz="1600" dirty="0">
                          <a:solidFill>
                            <a:srgbClr val="0D266D"/>
                          </a:solidFill>
                        </a:rPr>
                        <a:t>-4,5</a:t>
                      </a:r>
                    </a:p>
                  </a:txBody>
                  <a:tcPr>
                    <a:solidFill>
                      <a:srgbClr val="CAE7F5">
                        <a:alpha val="50196"/>
                      </a:srgbClr>
                    </a:solidFill>
                  </a:tcPr>
                </a:tc>
                <a:extLst>
                  <a:ext uri="{0D108BD9-81ED-4DB2-BD59-A6C34878D82A}">
                    <a16:rowId xmlns:a16="http://schemas.microsoft.com/office/drawing/2014/main" val="3722953991"/>
                  </a:ext>
                </a:extLst>
              </a:tr>
              <a:tr h="370840">
                <a:tc>
                  <a:txBody>
                    <a:bodyPr/>
                    <a:lstStyle/>
                    <a:p>
                      <a:r>
                        <a:rPr lang="fr-CA" sz="1600" dirty="0">
                          <a:solidFill>
                            <a:srgbClr val="0D266D"/>
                          </a:solidFill>
                        </a:rPr>
                        <a:t>Taille (m)</a:t>
                      </a:r>
                    </a:p>
                  </a:txBody>
                  <a:tcPr>
                    <a:solidFill>
                      <a:srgbClr val="CAE7F5">
                        <a:alpha val="50196"/>
                      </a:srgbClr>
                    </a:solidFill>
                  </a:tcPr>
                </a:tc>
                <a:tc>
                  <a:txBody>
                    <a:bodyPr/>
                    <a:lstStyle/>
                    <a:p>
                      <a:pPr algn="ctr"/>
                      <a:r>
                        <a:rPr lang="fr-CA" sz="1600" dirty="0">
                          <a:solidFill>
                            <a:srgbClr val="0D266D"/>
                          </a:solidFill>
                        </a:rPr>
                        <a:t>1,7</a:t>
                      </a:r>
                    </a:p>
                  </a:txBody>
                  <a:tcPr>
                    <a:solidFill>
                      <a:srgbClr val="CAE7F5">
                        <a:alpha val="50196"/>
                      </a:srgbClr>
                    </a:solidFill>
                  </a:tcPr>
                </a:tc>
                <a:tc>
                  <a:txBody>
                    <a:bodyPr/>
                    <a:lstStyle/>
                    <a:p>
                      <a:pPr algn="ctr"/>
                      <a:r>
                        <a:rPr lang="fr-CA" sz="1600" dirty="0">
                          <a:solidFill>
                            <a:srgbClr val="0D266D"/>
                          </a:solidFill>
                        </a:rPr>
                        <a:t>1,7</a:t>
                      </a:r>
                    </a:p>
                  </a:txBody>
                  <a:tcPr>
                    <a:solidFill>
                      <a:srgbClr val="CAE7F5">
                        <a:alpha val="50196"/>
                      </a:srgbClr>
                    </a:solidFill>
                  </a:tcPr>
                </a:tc>
                <a:tc>
                  <a:txBody>
                    <a:bodyPr/>
                    <a:lstStyle/>
                    <a:p>
                      <a:pPr algn="ctr"/>
                      <a:r>
                        <a:rPr lang="fr-CA" sz="1600" dirty="0">
                          <a:solidFill>
                            <a:srgbClr val="0D266D"/>
                          </a:solidFill>
                        </a:rPr>
                        <a:t>-</a:t>
                      </a:r>
                    </a:p>
                  </a:txBody>
                  <a:tcPr>
                    <a:solidFill>
                      <a:srgbClr val="CAE7F5">
                        <a:alpha val="50196"/>
                      </a:srgbClr>
                    </a:solidFill>
                  </a:tcPr>
                </a:tc>
                <a:extLst>
                  <a:ext uri="{0D108BD9-81ED-4DB2-BD59-A6C34878D82A}">
                    <a16:rowId xmlns:a16="http://schemas.microsoft.com/office/drawing/2014/main" val="527503636"/>
                  </a:ext>
                </a:extLst>
              </a:tr>
              <a:tr h="370840">
                <a:tc>
                  <a:txBody>
                    <a:bodyPr/>
                    <a:lstStyle/>
                    <a:p>
                      <a:r>
                        <a:rPr lang="fr-CA" sz="1600" dirty="0">
                          <a:solidFill>
                            <a:srgbClr val="0D266D"/>
                          </a:solidFill>
                        </a:rPr>
                        <a:t>IMC (kg/m</a:t>
                      </a:r>
                      <a:r>
                        <a:rPr lang="fr-CA" sz="1600" baseline="30000" dirty="0">
                          <a:solidFill>
                            <a:srgbClr val="0D266D"/>
                          </a:solidFill>
                        </a:rPr>
                        <a:t>2</a:t>
                      </a:r>
                      <a:r>
                        <a:rPr lang="fr-CA" sz="1600" dirty="0">
                          <a:solidFill>
                            <a:srgbClr val="0D266D"/>
                          </a:solidFill>
                        </a:rPr>
                        <a:t>)</a:t>
                      </a:r>
                    </a:p>
                  </a:txBody>
                  <a:tcPr>
                    <a:solidFill>
                      <a:srgbClr val="CAE7F5">
                        <a:alpha val="50196"/>
                      </a:srgbClr>
                    </a:solidFill>
                  </a:tcPr>
                </a:tc>
                <a:tc>
                  <a:txBody>
                    <a:bodyPr/>
                    <a:lstStyle/>
                    <a:p>
                      <a:pPr algn="ctr"/>
                      <a:r>
                        <a:rPr lang="fr-CA" sz="1600" dirty="0">
                          <a:solidFill>
                            <a:srgbClr val="0D266D"/>
                          </a:solidFill>
                        </a:rPr>
                        <a:t>31,0</a:t>
                      </a:r>
                    </a:p>
                  </a:txBody>
                  <a:tcPr>
                    <a:solidFill>
                      <a:srgbClr val="CAE7F5">
                        <a:alpha val="50196"/>
                      </a:srgbClr>
                    </a:solidFill>
                  </a:tcPr>
                </a:tc>
                <a:tc>
                  <a:txBody>
                    <a:bodyPr/>
                    <a:lstStyle/>
                    <a:p>
                      <a:pPr algn="ctr"/>
                      <a:r>
                        <a:rPr lang="fr-CA" sz="1600" dirty="0">
                          <a:solidFill>
                            <a:srgbClr val="0D266D"/>
                          </a:solidFill>
                        </a:rPr>
                        <a:t>29,4</a:t>
                      </a:r>
                    </a:p>
                  </a:txBody>
                  <a:tcPr>
                    <a:solidFill>
                      <a:srgbClr val="CAE7F5">
                        <a:alpha val="50196"/>
                      </a:srgbClr>
                    </a:solidFill>
                  </a:tcPr>
                </a:tc>
                <a:tc>
                  <a:txBody>
                    <a:bodyPr/>
                    <a:lstStyle/>
                    <a:p>
                      <a:pPr algn="ctr"/>
                      <a:r>
                        <a:rPr lang="fr-CA" sz="1600" dirty="0">
                          <a:solidFill>
                            <a:srgbClr val="0D266D"/>
                          </a:solidFill>
                        </a:rPr>
                        <a:t>-1,6</a:t>
                      </a:r>
                    </a:p>
                  </a:txBody>
                  <a:tcPr>
                    <a:solidFill>
                      <a:srgbClr val="CAE7F5">
                        <a:alpha val="50196"/>
                      </a:srgbClr>
                    </a:solidFill>
                  </a:tcPr>
                </a:tc>
                <a:extLst>
                  <a:ext uri="{0D108BD9-81ED-4DB2-BD59-A6C34878D82A}">
                    <a16:rowId xmlns:a16="http://schemas.microsoft.com/office/drawing/2014/main" val="1920101105"/>
                  </a:ext>
                </a:extLst>
              </a:tr>
              <a:tr h="370840">
                <a:tc>
                  <a:txBody>
                    <a:bodyPr/>
                    <a:lstStyle/>
                    <a:p>
                      <a:r>
                        <a:rPr lang="fr-CA" sz="1600" dirty="0">
                          <a:solidFill>
                            <a:srgbClr val="0D266D"/>
                          </a:solidFill>
                        </a:rPr>
                        <a:t>Circonférence de la taille (cm)</a:t>
                      </a:r>
                    </a:p>
                  </a:txBody>
                  <a:tcPr>
                    <a:solidFill>
                      <a:srgbClr val="CAE7F5">
                        <a:alpha val="50196"/>
                      </a:srgbClr>
                    </a:solidFill>
                  </a:tcPr>
                </a:tc>
                <a:tc>
                  <a:txBody>
                    <a:bodyPr/>
                    <a:lstStyle/>
                    <a:p>
                      <a:pPr algn="ctr"/>
                      <a:r>
                        <a:rPr lang="fr-CA" sz="1600" dirty="0">
                          <a:solidFill>
                            <a:srgbClr val="0D266D"/>
                          </a:solidFill>
                        </a:rPr>
                        <a:t>120,5</a:t>
                      </a:r>
                    </a:p>
                  </a:txBody>
                  <a:tcPr>
                    <a:solidFill>
                      <a:srgbClr val="CAE7F5">
                        <a:alpha val="50196"/>
                      </a:srgbClr>
                    </a:solidFill>
                  </a:tcPr>
                </a:tc>
                <a:tc>
                  <a:txBody>
                    <a:bodyPr/>
                    <a:lstStyle/>
                    <a:p>
                      <a:pPr algn="ctr"/>
                      <a:r>
                        <a:rPr lang="fr-CA" sz="1600" dirty="0">
                          <a:solidFill>
                            <a:srgbClr val="0D266D"/>
                          </a:solidFill>
                        </a:rPr>
                        <a:t>116,0</a:t>
                      </a:r>
                    </a:p>
                  </a:txBody>
                  <a:tcPr>
                    <a:solidFill>
                      <a:srgbClr val="CAE7F5">
                        <a:alpha val="50196"/>
                      </a:srgbClr>
                    </a:solidFill>
                  </a:tcPr>
                </a:tc>
                <a:tc>
                  <a:txBody>
                    <a:bodyPr/>
                    <a:lstStyle/>
                    <a:p>
                      <a:pPr algn="ctr"/>
                      <a:r>
                        <a:rPr lang="fr-CA" sz="1600" dirty="0">
                          <a:solidFill>
                            <a:srgbClr val="0D266D"/>
                          </a:solidFill>
                        </a:rPr>
                        <a:t>-4,5</a:t>
                      </a:r>
                    </a:p>
                  </a:txBody>
                  <a:tcPr>
                    <a:solidFill>
                      <a:srgbClr val="CAE7F5">
                        <a:alpha val="50196"/>
                      </a:srgbClr>
                    </a:solidFill>
                  </a:tcPr>
                </a:tc>
                <a:extLst>
                  <a:ext uri="{0D108BD9-81ED-4DB2-BD59-A6C34878D82A}">
                    <a16:rowId xmlns:a16="http://schemas.microsoft.com/office/drawing/2014/main" val="1694448444"/>
                  </a:ext>
                </a:extLst>
              </a:tr>
            </a:tbl>
          </a:graphicData>
        </a:graphic>
      </p:graphicFrame>
    </p:spTree>
    <p:extLst>
      <p:ext uri="{BB962C8B-B14F-4D97-AF65-F5344CB8AC3E}">
        <p14:creationId xmlns:p14="http://schemas.microsoft.com/office/powerpoint/2010/main" val="69402733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15">
          <a:extLst>
            <a:ext uri="{FF2B5EF4-FFF2-40B4-BE49-F238E27FC236}">
              <a16:creationId xmlns:a16="http://schemas.microsoft.com/office/drawing/2014/main" id="{FAED7A7D-AFE1-42CF-F993-948456AA3B54}"/>
            </a:ext>
          </a:extLst>
        </p:cNvPr>
        <p:cNvGrpSpPr/>
        <p:nvPr/>
      </p:nvGrpSpPr>
      <p:grpSpPr>
        <a:xfrm>
          <a:off x="0" y="0"/>
          <a:ext cx="0" cy="0"/>
          <a:chOff x="0" y="0"/>
          <a:chExt cx="0" cy="0"/>
        </a:xfrm>
      </p:grpSpPr>
      <p:sp>
        <p:nvSpPr>
          <p:cNvPr id="6" name="Google Shape;216;p20">
            <a:extLst>
              <a:ext uri="{FF2B5EF4-FFF2-40B4-BE49-F238E27FC236}">
                <a16:creationId xmlns:a16="http://schemas.microsoft.com/office/drawing/2014/main" id="{BCA25F91-AA15-3113-2FE9-F983AFFD2372}"/>
              </a:ext>
            </a:extLst>
          </p:cNvPr>
          <p:cNvSpPr txBox="1">
            <a:spLocks noGrp="1"/>
          </p:cNvSpPr>
          <p:nvPr>
            <p:ph type="title"/>
          </p:nvPr>
        </p:nvSpPr>
        <p:spPr>
          <a:xfrm>
            <a:off x="1768774" y="363757"/>
            <a:ext cx="6746575" cy="60957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D60B41"/>
              </a:buClr>
              <a:buSzPts val="3000"/>
              <a:buFont typeface="Play"/>
              <a:buNone/>
            </a:pPr>
            <a:r>
              <a:rPr lang="fr-CA" dirty="0"/>
              <a:t>Perte de poids</a:t>
            </a:r>
            <a:endParaRPr dirty="0"/>
          </a:p>
        </p:txBody>
      </p:sp>
      <p:sp>
        <p:nvSpPr>
          <p:cNvPr id="317" name="Google Shape;317;p27">
            <a:extLst>
              <a:ext uri="{FF2B5EF4-FFF2-40B4-BE49-F238E27FC236}">
                <a16:creationId xmlns:a16="http://schemas.microsoft.com/office/drawing/2014/main" id="{06471BD4-842C-1238-5EDE-29CFB1BB9889}"/>
              </a:ext>
            </a:extLst>
          </p:cNvPr>
          <p:cNvSpPr txBox="1">
            <a:spLocks noGrp="1"/>
          </p:cNvSpPr>
          <p:nvPr>
            <p:ph type="body" idx="2"/>
          </p:nvPr>
        </p:nvSpPr>
        <p:spPr>
          <a:prstGeom prst="rect">
            <a:avLst/>
          </a:prstGeom>
          <a:noFill/>
          <a:ln>
            <a:noFill/>
          </a:ln>
        </p:spPr>
        <p:txBody>
          <a:bodyPr spcFirstLastPara="1" wrap="square" lIns="91425" tIns="45700" rIns="91425" bIns="45700" anchor="t" anchorCtr="0">
            <a:noAutofit/>
          </a:bodyPr>
          <a:lstStyle/>
          <a:p>
            <a:pPr algn="r"/>
            <a:r>
              <a:rPr lang="fr-CA" dirty="0"/>
              <a:t>Maladie artérielle périphérique</a:t>
            </a:r>
          </a:p>
        </p:txBody>
      </p:sp>
      <p:pic>
        <p:nvPicPr>
          <p:cNvPr id="318" name="Google Shape;318;p27" descr="Cœur avec battements avec un remplissage uni">
            <a:extLst>
              <a:ext uri="{FF2B5EF4-FFF2-40B4-BE49-F238E27FC236}">
                <a16:creationId xmlns:a16="http://schemas.microsoft.com/office/drawing/2014/main" id="{B4FE3A7A-E94A-C216-4A60-7F0D8208C724}"/>
              </a:ext>
            </a:extLst>
          </p:cNvPr>
          <p:cNvPicPr preferRelativeResize="0"/>
          <p:nvPr/>
        </p:nvPicPr>
        <p:blipFill rotWithShape="1">
          <a:blip r:embed="rId3">
            <a:alphaModFix/>
          </a:blip>
          <a:srcRect/>
          <a:stretch/>
        </p:blipFill>
        <p:spPr>
          <a:xfrm>
            <a:off x="466186" y="17251"/>
            <a:ext cx="1302589" cy="1302589"/>
          </a:xfrm>
          <a:prstGeom prst="rect">
            <a:avLst/>
          </a:prstGeom>
          <a:noFill/>
          <a:ln>
            <a:noFill/>
          </a:ln>
        </p:spPr>
      </p:pic>
      <p:sp>
        <p:nvSpPr>
          <p:cNvPr id="4" name="Google Shape;361;p32">
            <a:extLst>
              <a:ext uri="{FF2B5EF4-FFF2-40B4-BE49-F238E27FC236}">
                <a16:creationId xmlns:a16="http://schemas.microsoft.com/office/drawing/2014/main" id="{FBA7D5FF-1543-A545-D1D6-69857EF9B268}"/>
              </a:ext>
            </a:extLst>
          </p:cNvPr>
          <p:cNvSpPr txBox="1"/>
          <p:nvPr/>
        </p:nvSpPr>
        <p:spPr>
          <a:xfrm>
            <a:off x="258792" y="1407520"/>
            <a:ext cx="8637557" cy="4924385"/>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fr-CA" sz="2400" b="1" dirty="0">
                <a:solidFill>
                  <a:srgbClr val="0D266D"/>
                </a:solidFill>
                <a:latin typeface="Arial"/>
                <a:ea typeface="Arial"/>
                <a:cs typeface="Arial"/>
                <a:sym typeface="Arial"/>
              </a:rPr>
              <a:t>Quelle rétroaction pourriez-vous faire auprès de monsieur Laprise en lien avec ses mesures anthropométriques?</a:t>
            </a:r>
          </a:p>
          <a:p>
            <a:endParaRPr lang="fr-CA" sz="1000" dirty="0">
              <a:solidFill>
                <a:srgbClr val="0D266D"/>
              </a:solidFill>
              <a:latin typeface="Arial" panose="020B0604020202020204" pitchFamily="34" charset="0"/>
              <a:cs typeface="Arial" panose="020B0604020202020204" pitchFamily="34" charset="0"/>
              <a:sym typeface="Arial"/>
            </a:endParaRPr>
          </a:p>
          <a:p>
            <a:r>
              <a:rPr lang="fr-CA" sz="1600" b="1" dirty="0">
                <a:solidFill>
                  <a:srgbClr val="0D266D"/>
                </a:solidFill>
                <a:latin typeface="Arial" panose="020B0604020202020204" pitchFamily="34" charset="0"/>
                <a:ea typeface="Arial"/>
                <a:cs typeface="Arial" panose="020B0604020202020204" pitchFamily="34" charset="0"/>
                <a:sym typeface="Arial"/>
              </a:rPr>
              <a:t>1)</a:t>
            </a:r>
            <a:r>
              <a:rPr lang="fr-CA" sz="1600" dirty="0">
                <a:solidFill>
                  <a:srgbClr val="0D266D"/>
                </a:solidFill>
                <a:latin typeface="Arial" panose="020B0604020202020204" pitchFamily="34" charset="0"/>
                <a:ea typeface="Arial"/>
                <a:cs typeface="Arial" panose="020B0604020202020204" pitchFamily="34" charset="0"/>
                <a:sym typeface="Arial"/>
              </a:rPr>
              <a:t> La perte de poids est très légère (seulement 4,5 kg) et elle aura peu d’impact sur votre santé. Cependant, cela peut faire en sorte que vous vous sentirez mieux dans votre peau.</a:t>
            </a:r>
          </a:p>
          <a:p>
            <a:endParaRPr lang="fr-CA" sz="1600" dirty="0">
              <a:solidFill>
                <a:srgbClr val="0D266D"/>
              </a:solidFill>
              <a:latin typeface="Arial" panose="020B0604020202020204" pitchFamily="34" charset="0"/>
              <a:cs typeface="Arial" panose="020B0604020202020204" pitchFamily="34" charset="0"/>
              <a:sym typeface="Arial"/>
            </a:endParaRPr>
          </a:p>
          <a:p>
            <a:r>
              <a:rPr lang="fr-CA" sz="1600" b="1" dirty="0">
                <a:solidFill>
                  <a:srgbClr val="0D266D"/>
                </a:solidFill>
                <a:latin typeface="Arial" panose="020B0604020202020204" pitchFamily="34" charset="0"/>
                <a:ea typeface="Arial"/>
                <a:cs typeface="Arial" panose="020B0604020202020204" pitchFamily="34" charset="0"/>
                <a:sym typeface="Arial"/>
              </a:rPr>
              <a:t>2)</a:t>
            </a:r>
            <a:r>
              <a:rPr lang="fr-CA" sz="1600" dirty="0">
                <a:solidFill>
                  <a:srgbClr val="0D266D"/>
                </a:solidFill>
                <a:latin typeface="Arial" panose="020B0604020202020204" pitchFamily="34" charset="0"/>
                <a:ea typeface="Arial"/>
                <a:cs typeface="Arial" panose="020B0604020202020204" pitchFamily="34" charset="0"/>
                <a:sym typeface="Arial"/>
              </a:rPr>
              <a:t> Vous avez effectivement perdu du poids de manière significative. Toutefois, pour améliorer votre santé, il serait préférable d’en perdre encore plus. Idéalement, on devrait viser un IMC inférieur à 25 kg/m</a:t>
            </a:r>
            <a:r>
              <a:rPr lang="fr-CA" sz="1600" baseline="30000" dirty="0">
                <a:solidFill>
                  <a:srgbClr val="0D266D"/>
                </a:solidFill>
                <a:latin typeface="Arial" panose="020B0604020202020204" pitchFamily="34" charset="0"/>
                <a:ea typeface="Arial"/>
                <a:cs typeface="Arial" panose="020B0604020202020204" pitchFamily="34" charset="0"/>
                <a:sym typeface="Arial"/>
              </a:rPr>
              <a:t>2</a:t>
            </a:r>
            <a:r>
              <a:rPr lang="fr-CA" sz="1600" dirty="0">
                <a:solidFill>
                  <a:srgbClr val="0D266D"/>
                </a:solidFill>
                <a:latin typeface="Arial" panose="020B0604020202020204" pitchFamily="34" charset="0"/>
                <a:ea typeface="Arial"/>
                <a:cs typeface="Arial" panose="020B0604020202020204" pitchFamily="34" charset="0"/>
                <a:sym typeface="Arial"/>
              </a:rPr>
              <a:t> et, en ce moment, vous êtes à 29,4 kg/m</a:t>
            </a:r>
            <a:r>
              <a:rPr lang="fr-CA" sz="1600" baseline="30000" dirty="0">
                <a:solidFill>
                  <a:srgbClr val="0D266D"/>
                </a:solidFill>
                <a:latin typeface="Arial" panose="020B0604020202020204" pitchFamily="34" charset="0"/>
                <a:ea typeface="Arial"/>
                <a:cs typeface="Arial" panose="020B0604020202020204" pitchFamily="34" charset="0"/>
                <a:sym typeface="Arial"/>
              </a:rPr>
              <a:t>2  </a:t>
            </a:r>
            <a:r>
              <a:rPr lang="fr-CA" sz="1600" dirty="0">
                <a:solidFill>
                  <a:srgbClr val="0D266D"/>
                </a:solidFill>
                <a:latin typeface="Arial" panose="020B0604020202020204" pitchFamily="34" charset="0"/>
                <a:ea typeface="Arial"/>
                <a:cs typeface="Arial" panose="020B0604020202020204" pitchFamily="34" charset="0"/>
                <a:sym typeface="Arial"/>
              </a:rPr>
              <a:t>ce qui vous place en situation d’embonpoint.</a:t>
            </a:r>
            <a:endParaRPr sz="1600" dirty="0">
              <a:solidFill>
                <a:srgbClr val="0D266D"/>
              </a:solidFill>
              <a:latin typeface="Arial" panose="020B0604020202020204" pitchFamily="34" charset="0"/>
              <a:cs typeface="Arial" panose="020B0604020202020204" pitchFamily="34" charset="0"/>
            </a:endParaRPr>
          </a:p>
          <a:p>
            <a:pPr marL="0" marR="0" lvl="0" indent="0" rtl="0">
              <a:lnSpc>
                <a:spcPct val="100000"/>
              </a:lnSpc>
              <a:spcBef>
                <a:spcPts val="0"/>
              </a:spcBef>
              <a:spcAft>
                <a:spcPts val="0"/>
              </a:spcAft>
              <a:buNone/>
            </a:pPr>
            <a:endParaRPr sz="1600" dirty="0">
              <a:solidFill>
                <a:srgbClr val="0D266D"/>
              </a:solidFill>
              <a:latin typeface="Arial" panose="020B0604020202020204" pitchFamily="34" charset="0"/>
              <a:ea typeface="Arial"/>
              <a:cs typeface="Arial" panose="020B0604020202020204" pitchFamily="34" charset="0"/>
              <a:sym typeface="Arial"/>
            </a:endParaRPr>
          </a:p>
          <a:p>
            <a:pPr marL="0" marR="0" lvl="0" indent="0" rtl="0">
              <a:lnSpc>
                <a:spcPct val="100000"/>
              </a:lnSpc>
              <a:spcBef>
                <a:spcPts val="0"/>
              </a:spcBef>
              <a:spcAft>
                <a:spcPts val="0"/>
              </a:spcAft>
              <a:buNone/>
            </a:pPr>
            <a:r>
              <a:rPr lang="fr-CA" sz="1600" b="1" dirty="0">
                <a:solidFill>
                  <a:srgbClr val="0D266D"/>
                </a:solidFill>
                <a:highlight>
                  <a:srgbClr val="CAE7F5"/>
                </a:highlight>
                <a:latin typeface="Arial" panose="020B0604020202020204" pitchFamily="34" charset="0"/>
                <a:ea typeface="Arial"/>
                <a:cs typeface="Arial" panose="020B0604020202020204" pitchFamily="34" charset="0"/>
                <a:sym typeface="Arial"/>
              </a:rPr>
              <a:t>3)</a:t>
            </a:r>
            <a:r>
              <a:rPr lang="fr-CA" sz="1600" dirty="0">
                <a:solidFill>
                  <a:srgbClr val="0D266D"/>
                </a:solidFill>
                <a:highlight>
                  <a:srgbClr val="CAE7F5"/>
                </a:highlight>
                <a:latin typeface="Arial" panose="020B0604020202020204" pitchFamily="34" charset="0"/>
                <a:ea typeface="Arial"/>
                <a:cs typeface="Arial" panose="020B0604020202020204" pitchFamily="34" charset="0"/>
                <a:sym typeface="Arial"/>
              </a:rPr>
              <a:t> Vous avez perdu du poids, mais mieux encore, vous avez réduit votre circonférence de la taille de 4,5 cm. Cela entraînera des bénéfices considérables sur votre santé cardiovasculaire. En effet, la circonférence de la taille est plus étroitement associée avec une augmentation du risque cardiovasculaire que le poids ou l’IMC.</a:t>
            </a:r>
          </a:p>
          <a:p>
            <a:pPr marL="0" marR="0" lvl="0" indent="0" rtl="0">
              <a:lnSpc>
                <a:spcPct val="100000"/>
              </a:lnSpc>
              <a:spcBef>
                <a:spcPts val="0"/>
              </a:spcBef>
              <a:spcAft>
                <a:spcPts val="0"/>
              </a:spcAft>
              <a:buNone/>
            </a:pPr>
            <a:endParaRPr lang="fr-CA" sz="1600" dirty="0">
              <a:solidFill>
                <a:srgbClr val="0D266D"/>
              </a:solidFill>
              <a:latin typeface="Arial" panose="020B0604020202020204" pitchFamily="34" charset="0"/>
              <a:ea typeface="Arial"/>
              <a:cs typeface="Arial" panose="020B0604020202020204" pitchFamily="34" charset="0"/>
              <a:sym typeface="Arial"/>
            </a:endParaRPr>
          </a:p>
          <a:p>
            <a:pPr marL="0" marR="0" lvl="0" indent="0" rtl="0">
              <a:lnSpc>
                <a:spcPct val="100000"/>
              </a:lnSpc>
              <a:spcBef>
                <a:spcPts val="0"/>
              </a:spcBef>
              <a:spcAft>
                <a:spcPts val="0"/>
              </a:spcAft>
              <a:buNone/>
            </a:pPr>
            <a:r>
              <a:rPr lang="fr-CA" sz="1600" b="1" dirty="0">
                <a:solidFill>
                  <a:srgbClr val="0D266D"/>
                </a:solidFill>
                <a:latin typeface="Arial" panose="020B0604020202020204" pitchFamily="34" charset="0"/>
                <a:ea typeface="Arial"/>
                <a:cs typeface="Arial" panose="020B0604020202020204" pitchFamily="34" charset="0"/>
                <a:sym typeface="Arial"/>
              </a:rPr>
              <a:t>4) </a:t>
            </a:r>
            <a:r>
              <a:rPr lang="fr-CA" sz="1600" dirty="0">
                <a:solidFill>
                  <a:srgbClr val="0D266D"/>
                </a:solidFill>
                <a:latin typeface="Arial" panose="020B0604020202020204" pitchFamily="34" charset="0"/>
                <a:ea typeface="Arial"/>
                <a:cs typeface="Arial" panose="020B0604020202020204" pitchFamily="34" charset="0"/>
                <a:sym typeface="Arial"/>
              </a:rPr>
              <a:t>Votre poids, votre IMC et votre circonférence de la taille ne sont pas en lien avec vos problèmes de santé (hypercholestérolémie, diabète de type 2, maladie coronarienne et maladie artérielle périphérique). C’est peu utile de les mesurer.</a:t>
            </a:r>
          </a:p>
        </p:txBody>
      </p:sp>
    </p:spTree>
    <p:extLst>
      <p:ext uri="{BB962C8B-B14F-4D97-AF65-F5344CB8AC3E}">
        <p14:creationId xmlns:p14="http://schemas.microsoft.com/office/powerpoint/2010/main" val="412591422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230">
          <a:extLst>
            <a:ext uri="{FF2B5EF4-FFF2-40B4-BE49-F238E27FC236}">
              <a16:creationId xmlns:a16="http://schemas.microsoft.com/office/drawing/2014/main" id="{76F71CF5-6C54-A4C1-AD89-D2CE1C6F8483}"/>
            </a:ext>
          </a:extLst>
        </p:cNvPr>
        <p:cNvGrpSpPr/>
        <p:nvPr/>
      </p:nvGrpSpPr>
      <p:grpSpPr>
        <a:xfrm>
          <a:off x="0" y="0"/>
          <a:ext cx="0" cy="0"/>
          <a:chOff x="0" y="0"/>
          <a:chExt cx="0" cy="0"/>
        </a:xfrm>
      </p:grpSpPr>
      <p:sp>
        <p:nvSpPr>
          <p:cNvPr id="231" name="Google Shape;231;p22">
            <a:extLst>
              <a:ext uri="{FF2B5EF4-FFF2-40B4-BE49-F238E27FC236}">
                <a16:creationId xmlns:a16="http://schemas.microsoft.com/office/drawing/2014/main" id="{BE484775-056F-0A61-F57F-A3EE92984D25}"/>
              </a:ext>
            </a:extLst>
          </p:cNvPr>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990"/>
              <a:buFont typeface="Play"/>
              <a:buNone/>
            </a:pPr>
            <a:r>
              <a:rPr lang="fr-CA" sz="3020"/>
              <a:t>Rétroaction</a:t>
            </a:r>
            <a:endParaRPr sz="3020"/>
          </a:p>
        </p:txBody>
      </p:sp>
      <p:sp>
        <p:nvSpPr>
          <p:cNvPr id="232" name="Google Shape;232;p22">
            <a:extLst>
              <a:ext uri="{FF2B5EF4-FFF2-40B4-BE49-F238E27FC236}">
                <a16:creationId xmlns:a16="http://schemas.microsoft.com/office/drawing/2014/main" id="{792BBF74-D7B1-D4BD-EF93-9ADEB9A9E56D}"/>
              </a:ext>
            </a:extLst>
          </p:cNvPr>
          <p:cNvSpPr txBox="1">
            <a:spLocks noGrp="1"/>
          </p:cNvSpPr>
          <p:nvPr>
            <p:ph type="body" idx="1"/>
          </p:nvPr>
        </p:nvSpPr>
        <p:spPr>
          <a:xfrm>
            <a:off x="323384" y="1531896"/>
            <a:ext cx="8532517" cy="5085008"/>
          </a:xfrm>
          <a:prstGeom prst="rect">
            <a:avLst/>
          </a:prstGeom>
          <a:noFill/>
          <a:ln>
            <a:noFill/>
          </a:ln>
        </p:spPr>
        <p:txBody>
          <a:bodyPr spcFirstLastPara="1" wrap="square" lIns="91425" tIns="91425" rIns="91425" bIns="91425" anchor="t" anchorCtr="0">
            <a:noAutofit/>
          </a:bodyPr>
          <a:lstStyle/>
          <a:p>
            <a:pPr marL="0" lvl="0" indent="0" algn="just" rtl="0">
              <a:lnSpc>
                <a:spcPct val="90000"/>
              </a:lnSpc>
              <a:spcBef>
                <a:spcPts val="0"/>
              </a:spcBef>
              <a:spcAft>
                <a:spcPts val="0"/>
              </a:spcAft>
              <a:buClr>
                <a:srgbClr val="0D266D"/>
              </a:buClr>
              <a:buSzPts val="1800"/>
              <a:buNone/>
            </a:pPr>
            <a:r>
              <a:rPr lang="fr-FR" sz="2000" dirty="0">
                <a:solidFill>
                  <a:srgbClr val="0D266D"/>
                </a:solidFill>
                <a:latin typeface="Arial" panose="020B0604020202020204" pitchFamily="34" charset="0"/>
                <a:cs typeface="Arial" panose="020B0604020202020204" pitchFamily="34" charset="0"/>
              </a:rPr>
              <a:t>L’indice de masse corporelle (IMC) est souvent utilisé pour établir la présence d’obésité. Toutefois, ce paramètre est un indicateur imparfait du risque associé à l’adiposité. En effet, il ne tient pas compte de la répartition du tissu adipeux et ne permet pas de quantifier l’adiposité abdominale (Ross R. et al., 2020).</a:t>
            </a:r>
          </a:p>
          <a:p>
            <a:pPr marL="0" lvl="0" indent="0" algn="just" rtl="0">
              <a:lnSpc>
                <a:spcPct val="90000"/>
              </a:lnSpc>
              <a:spcBef>
                <a:spcPts val="0"/>
              </a:spcBef>
              <a:spcAft>
                <a:spcPts val="0"/>
              </a:spcAft>
              <a:buClr>
                <a:srgbClr val="0D266D"/>
              </a:buClr>
              <a:buSzPts val="1800"/>
              <a:buNone/>
            </a:pPr>
            <a:endParaRPr lang="fr-FR" sz="20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r>
              <a:rPr lang="fr-FR" sz="2000" dirty="0">
                <a:solidFill>
                  <a:srgbClr val="0D266D"/>
                </a:solidFill>
                <a:latin typeface="Arial" panose="020B0604020202020204" pitchFamily="34" charset="0"/>
                <a:cs typeface="Arial" panose="020B0604020202020204" pitchFamily="34" charset="0"/>
              </a:rPr>
              <a:t>La mesure de la circonférence de la taille est une méthode simple et rapide pour évaluer l’adiposité abdominale. La littérature rapporte également que la circonférence de la taille serait plus étroitement associée au risque de présenter plusieurs problèmes de santé reliés à l’obésité tels que les maladies cardiovasculaires, l’hypertension et le diabète de type 2, et ce, avec ou sans ajustement pour l’IMC (Ross R. et al., 2020). </a:t>
            </a:r>
          </a:p>
          <a:p>
            <a:pPr marL="0" lvl="0" indent="0" algn="just" rtl="0">
              <a:lnSpc>
                <a:spcPct val="90000"/>
              </a:lnSpc>
              <a:spcBef>
                <a:spcPts val="0"/>
              </a:spcBef>
              <a:spcAft>
                <a:spcPts val="0"/>
              </a:spcAft>
              <a:buClr>
                <a:srgbClr val="0D266D"/>
              </a:buClr>
              <a:buSzPts val="1800"/>
              <a:buNone/>
            </a:pPr>
            <a:endParaRPr lang="fr-FR" sz="20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r>
              <a:rPr lang="fr-FR" sz="2000" dirty="0">
                <a:solidFill>
                  <a:srgbClr val="0D266D"/>
                </a:solidFill>
                <a:latin typeface="Arial" panose="020B0604020202020204" pitchFamily="34" charset="0"/>
                <a:cs typeface="Arial" panose="020B0604020202020204" pitchFamily="34" charset="0"/>
              </a:rPr>
              <a:t>Par conséquent, une réduction de la circonférence de la taille aura des bienfaits importants pour la santé </a:t>
            </a:r>
            <a:r>
              <a:rPr lang="fr-FR" sz="2000" dirty="0" err="1">
                <a:solidFill>
                  <a:srgbClr val="0D266D"/>
                </a:solidFill>
                <a:latin typeface="Arial" panose="020B0604020202020204" pitchFamily="34" charset="0"/>
                <a:cs typeface="Arial" panose="020B0604020202020204" pitchFamily="34" charset="0"/>
              </a:rPr>
              <a:t>cardiométabolique</a:t>
            </a:r>
            <a:r>
              <a:rPr lang="fr-FR" sz="2000" dirty="0">
                <a:solidFill>
                  <a:srgbClr val="0D266D"/>
                </a:solidFill>
                <a:latin typeface="Arial" panose="020B0604020202020204" pitchFamily="34" charset="0"/>
                <a:cs typeface="Arial" panose="020B0604020202020204" pitchFamily="34" charset="0"/>
              </a:rPr>
              <a:t>. C’est donc pour ces raisons que, dans le cas de monsieur Laprise, il est préférable de mettre l’emphase sur la circonférence de la taille plutôt que sur le poids ou l’IMC. </a:t>
            </a:r>
          </a:p>
          <a:p>
            <a:pPr marL="0" lvl="0" indent="0" algn="just" rtl="0">
              <a:lnSpc>
                <a:spcPct val="90000"/>
              </a:lnSpc>
              <a:spcBef>
                <a:spcPts val="0"/>
              </a:spcBef>
              <a:spcAft>
                <a:spcPts val="0"/>
              </a:spcAft>
              <a:buClr>
                <a:srgbClr val="0D266D"/>
              </a:buClr>
              <a:buSzPts val="1800"/>
              <a:buNone/>
            </a:pPr>
            <a:endParaRPr lang="fr-FR" sz="20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sz="20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sz="20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sz="20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sz="2000" dirty="0">
              <a:solidFill>
                <a:srgbClr val="0D266D"/>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009970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93" name="Google Shape;93;p4"/>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D60B41"/>
              </a:buClr>
              <a:buSzPts val="3000"/>
              <a:buFont typeface="Play"/>
              <a:buNone/>
            </a:pPr>
            <a:r>
              <a:rPr lang="fr-CA" dirty="0"/>
              <a:t>Objectifs d’apprentissage</a:t>
            </a:r>
            <a:endParaRPr dirty="0"/>
          </a:p>
        </p:txBody>
      </p:sp>
      <p:sp>
        <p:nvSpPr>
          <p:cNvPr id="95" name="Google Shape;95;p4"/>
          <p:cNvSpPr txBox="1">
            <a:spLocks noGrp="1"/>
          </p:cNvSpPr>
          <p:nvPr>
            <p:ph type="body" idx="1"/>
          </p:nvPr>
        </p:nvSpPr>
        <p:spPr>
          <a:xfrm>
            <a:off x="689572" y="1833323"/>
            <a:ext cx="7695151" cy="3191354"/>
          </a:xfrm>
          <a:prstGeom prst="rect">
            <a:avLst/>
          </a:prstGeom>
          <a:noFill/>
          <a:ln>
            <a:noFill/>
          </a:ln>
        </p:spPr>
        <p:txBody>
          <a:bodyPr spcFirstLastPara="1" wrap="square" lIns="91425" tIns="45700" rIns="91425" bIns="45700" anchor="ctr" anchorCtr="0">
            <a:spAutoFit/>
          </a:bodyPr>
          <a:lstStyle/>
          <a:p>
            <a:pPr marL="457200" lvl="0" indent="-457200" algn="just" rtl="0">
              <a:lnSpc>
                <a:spcPct val="90000"/>
              </a:lnSpc>
              <a:spcBef>
                <a:spcPts val="0"/>
              </a:spcBef>
              <a:spcAft>
                <a:spcPts val="0"/>
              </a:spcAft>
              <a:buClr>
                <a:srgbClr val="0D266D"/>
              </a:buClr>
              <a:buSzPts val="2000"/>
              <a:buFont typeface="Arial"/>
              <a:buChar char="•"/>
            </a:pPr>
            <a:r>
              <a:rPr lang="fr-CA" sz="2000" dirty="0">
                <a:solidFill>
                  <a:srgbClr val="0D266D"/>
                </a:solidFill>
                <a:latin typeface="Arial" panose="020B0604020202020204" pitchFamily="34" charset="0"/>
                <a:cs typeface="Arial" panose="020B0604020202020204" pitchFamily="34" charset="0"/>
              </a:rPr>
              <a:t>Être en mesure d’identifier les signes et symptômes de la maladie artérielle périphérique;</a:t>
            </a:r>
            <a:endParaRPr sz="2000" b="0" i="0" u="none" strike="noStrike" dirty="0">
              <a:solidFill>
                <a:srgbClr val="0D266D"/>
              </a:solidFill>
              <a:latin typeface="Arial" panose="020B0604020202020204" pitchFamily="34" charset="0"/>
              <a:cs typeface="Arial" panose="020B0604020202020204" pitchFamily="34" charset="0"/>
            </a:endParaRPr>
          </a:p>
          <a:p>
            <a:pPr marL="457200" lvl="0" indent="-457200" algn="just" rtl="0">
              <a:lnSpc>
                <a:spcPct val="90000"/>
              </a:lnSpc>
              <a:spcBef>
                <a:spcPts val="1000"/>
              </a:spcBef>
              <a:spcAft>
                <a:spcPts val="0"/>
              </a:spcAft>
              <a:buClr>
                <a:srgbClr val="0D266D"/>
              </a:buClr>
              <a:buSzPts val="2000"/>
              <a:buFont typeface="Arial"/>
              <a:buChar char="•"/>
            </a:pPr>
            <a:r>
              <a:rPr lang="fr-CA" sz="2000" dirty="0">
                <a:solidFill>
                  <a:srgbClr val="0D266D"/>
                </a:solidFill>
                <a:latin typeface="Arial" panose="020B0604020202020204" pitchFamily="34" charset="0"/>
                <a:cs typeface="Arial" panose="020B0604020202020204" pitchFamily="34" charset="0"/>
              </a:rPr>
              <a:t>Identifier les classes de médicaments utilisés pour la maladie artérielle périphérique et connaître leurs principaux mécanismes d’action, leurs effets indésirables et les précautions à prendre en lien avec l’activité physique;</a:t>
            </a:r>
            <a:endParaRPr sz="2000" dirty="0">
              <a:solidFill>
                <a:srgbClr val="0D266D"/>
              </a:solidFill>
              <a:latin typeface="Arial" panose="020B0604020202020204" pitchFamily="34" charset="0"/>
              <a:cs typeface="Arial" panose="020B0604020202020204" pitchFamily="34" charset="0"/>
            </a:endParaRPr>
          </a:p>
          <a:p>
            <a:pPr marL="457200" lvl="0" indent="-457200" algn="just" rtl="0">
              <a:lnSpc>
                <a:spcPct val="90000"/>
              </a:lnSpc>
              <a:spcBef>
                <a:spcPts val="1000"/>
              </a:spcBef>
              <a:spcAft>
                <a:spcPts val="0"/>
              </a:spcAft>
              <a:buClr>
                <a:srgbClr val="0D266D"/>
              </a:buClr>
              <a:buSzPts val="2000"/>
              <a:buFont typeface="Arial"/>
              <a:buChar char="•"/>
            </a:pPr>
            <a:r>
              <a:rPr lang="fr-CA" sz="2000" dirty="0">
                <a:solidFill>
                  <a:srgbClr val="0D266D"/>
                </a:solidFill>
                <a:latin typeface="Arial" panose="020B0604020202020204" pitchFamily="34" charset="0"/>
                <a:cs typeface="Arial" panose="020B0604020202020204" pitchFamily="34" charset="0"/>
              </a:rPr>
              <a:t>Reconnaître l’importance de l’exercice dans la prise en charge de la maladie artérielle périphérique;</a:t>
            </a:r>
            <a:endParaRPr sz="2000" dirty="0">
              <a:solidFill>
                <a:srgbClr val="0D266D"/>
              </a:solidFill>
              <a:latin typeface="Arial" panose="020B0604020202020204" pitchFamily="34" charset="0"/>
              <a:cs typeface="Arial" panose="020B0604020202020204" pitchFamily="34" charset="0"/>
            </a:endParaRPr>
          </a:p>
          <a:p>
            <a:pPr marL="457200" lvl="0" indent="-457200" algn="just" rtl="0">
              <a:lnSpc>
                <a:spcPct val="90000"/>
              </a:lnSpc>
              <a:spcBef>
                <a:spcPts val="1000"/>
              </a:spcBef>
              <a:spcAft>
                <a:spcPts val="0"/>
              </a:spcAft>
              <a:buClr>
                <a:srgbClr val="0D266D"/>
              </a:buClr>
              <a:buSzPts val="2000"/>
              <a:buFont typeface="Arial"/>
              <a:buChar char="•"/>
            </a:pPr>
            <a:r>
              <a:rPr lang="fr-CA" sz="2000" dirty="0">
                <a:solidFill>
                  <a:srgbClr val="0D266D"/>
                </a:solidFill>
                <a:latin typeface="Arial" panose="020B0604020202020204" pitchFamily="34" charset="0"/>
                <a:cs typeface="Arial" panose="020B0604020202020204" pitchFamily="34" charset="0"/>
              </a:rPr>
              <a:t>Réaliser une prescription de l’exercice pour une personne qui présente une maladie artérielle périphérique.</a:t>
            </a:r>
            <a:endParaRPr sz="2000" dirty="0">
              <a:solidFill>
                <a:srgbClr val="0D266D"/>
              </a:solidFill>
              <a:latin typeface="Arial" panose="020B0604020202020204" pitchFamily="34" charset="0"/>
              <a:cs typeface="Arial" panose="020B0604020202020204" pitchFamily="34" charset="0"/>
            </a:endParaRPr>
          </a:p>
        </p:txBody>
      </p:sp>
      <p:sp>
        <p:nvSpPr>
          <p:cNvPr id="4" name="Espace réservé du texte 3">
            <a:extLst>
              <a:ext uri="{FF2B5EF4-FFF2-40B4-BE49-F238E27FC236}">
                <a16:creationId xmlns:a16="http://schemas.microsoft.com/office/drawing/2014/main" id="{382C5531-9C45-7020-461D-632549C73EC9}"/>
              </a:ext>
            </a:extLst>
          </p:cNvPr>
          <p:cNvSpPr>
            <a:spLocks noGrp="1"/>
          </p:cNvSpPr>
          <p:nvPr>
            <p:ph type="body" idx="2"/>
          </p:nvPr>
        </p:nvSpPr>
        <p:spPr>
          <a:xfrm>
            <a:off x="354044" y="6387994"/>
            <a:ext cx="2151032" cy="230073"/>
          </a:xfrm>
        </p:spPr>
        <p:txBody>
          <a:bodyPr/>
          <a:lstStyle/>
          <a:p>
            <a:pPr algn="r"/>
            <a:r>
              <a:rPr lang="fr-CA" dirty="0"/>
              <a:t>Maladie artérielle périphérique</a:t>
            </a:r>
          </a:p>
        </p:txBody>
      </p:sp>
      <p:pic>
        <p:nvPicPr>
          <p:cNvPr id="96" name="Google Shape;96;p4" descr="Cœur avec battements avec un remplissage uni"/>
          <p:cNvPicPr preferRelativeResize="0"/>
          <p:nvPr/>
        </p:nvPicPr>
        <p:blipFill rotWithShape="1">
          <a:blip r:embed="rId3">
            <a:alphaModFix/>
          </a:blip>
          <a:srcRect/>
          <a:stretch/>
        </p:blipFill>
        <p:spPr>
          <a:xfrm>
            <a:off x="198407" y="17251"/>
            <a:ext cx="1302589" cy="1302589"/>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752098-32BC-CDFA-DF30-08FF8B464191}"/>
            </a:ext>
          </a:extLst>
        </p:cNvPr>
        <p:cNvGrpSpPr/>
        <p:nvPr/>
      </p:nvGrpSpPr>
      <p:grpSpPr>
        <a:xfrm>
          <a:off x="0" y="0"/>
          <a:ext cx="0" cy="0"/>
          <a:chOff x="0" y="0"/>
          <a:chExt cx="0" cy="0"/>
        </a:xfrm>
      </p:grpSpPr>
      <p:sp>
        <p:nvSpPr>
          <p:cNvPr id="1337" name="Espace réservé du numéro de diapositive 1336">
            <a:extLst>
              <a:ext uri="{FF2B5EF4-FFF2-40B4-BE49-F238E27FC236}">
                <a16:creationId xmlns:a16="http://schemas.microsoft.com/office/drawing/2014/main" id="{EC79E7AB-4361-FA59-B4BA-E1C7907E5D72}"/>
              </a:ext>
            </a:extLst>
          </p:cNvPr>
          <p:cNvSpPr>
            <a:spLocks noGrp="1"/>
          </p:cNvSpPr>
          <p:nvPr>
            <p:ph type="sldNum" sz="quarter" idx="4294967295"/>
          </p:nvPr>
        </p:nvSpPr>
        <p:spPr>
          <a:xfrm>
            <a:off x="7083813" y="6492875"/>
            <a:ext cx="2057400" cy="365125"/>
          </a:xfrm>
          <a:prstGeom prst="rect">
            <a:avLst/>
          </a:prstGeom>
        </p:spPr>
        <p:txBody>
          <a:bodyPr/>
          <a:lstStyle/>
          <a:p>
            <a:pPr algn="r"/>
            <a:fld id="{3D7CE4FE-248B-3749-AD03-38DBE07CF87C}" type="slidenum">
              <a:rPr lang="fr-FR" sz="1200" smtClean="0"/>
              <a:pPr algn="r"/>
              <a:t>40</a:t>
            </a:fld>
            <a:endParaRPr lang="fr-FR" sz="1200" dirty="0"/>
          </a:p>
        </p:txBody>
      </p:sp>
      <p:sp>
        <p:nvSpPr>
          <p:cNvPr id="6" name="Titre 5">
            <a:extLst>
              <a:ext uri="{FF2B5EF4-FFF2-40B4-BE49-F238E27FC236}">
                <a16:creationId xmlns:a16="http://schemas.microsoft.com/office/drawing/2014/main" id="{3E8B1DD0-DB21-F591-9DC4-124C4F46DAF7}"/>
              </a:ext>
            </a:extLst>
          </p:cNvPr>
          <p:cNvSpPr>
            <a:spLocks noGrp="1"/>
          </p:cNvSpPr>
          <p:nvPr>
            <p:ph type="title"/>
          </p:nvPr>
        </p:nvSpPr>
        <p:spPr/>
        <p:txBody>
          <a:bodyPr/>
          <a:lstStyle/>
          <a:p>
            <a:r>
              <a:rPr lang="fr-CA" dirty="0"/>
              <a:t>Impact de l’exercice sur la maladie artérielle périphérique</a:t>
            </a:r>
          </a:p>
        </p:txBody>
      </p:sp>
    </p:spTree>
    <p:extLst>
      <p:ext uri="{BB962C8B-B14F-4D97-AF65-F5344CB8AC3E}">
        <p14:creationId xmlns:p14="http://schemas.microsoft.com/office/powerpoint/2010/main" val="38060117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15">
          <a:extLst>
            <a:ext uri="{FF2B5EF4-FFF2-40B4-BE49-F238E27FC236}">
              <a16:creationId xmlns:a16="http://schemas.microsoft.com/office/drawing/2014/main" id="{42030E0E-F10F-D517-BA65-BA0E5719C539}"/>
            </a:ext>
          </a:extLst>
        </p:cNvPr>
        <p:cNvGrpSpPr/>
        <p:nvPr/>
      </p:nvGrpSpPr>
      <p:grpSpPr>
        <a:xfrm>
          <a:off x="0" y="0"/>
          <a:ext cx="0" cy="0"/>
          <a:chOff x="0" y="0"/>
          <a:chExt cx="0" cy="0"/>
        </a:xfrm>
      </p:grpSpPr>
      <p:sp>
        <p:nvSpPr>
          <p:cNvPr id="316" name="Google Shape;316;p27">
            <a:extLst>
              <a:ext uri="{FF2B5EF4-FFF2-40B4-BE49-F238E27FC236}">
                <a16:creationId xmlns:a16="http://schemas.microsoft.com/office/drawing/2014/main" id="{5B1F264B-44E9-A6E3-34E3-BA0089AA2738}"/>
              </a:ext>
            </a:extLst>
          </p:cNvPr>
          <p:cNvSpPr txBox="1">
            <a:spLocks noGrp="1"/>
          </p:cNvSpPr>
          <p:nvPr>
            <p:ph type="title"/>
          </p:nvPr>
        </p:nvSpPr>
        <p:spPr>
          <a:xfrm>
            <a:off x="1768774" y="363757"/>
            <a:ext cx="6746575" cy="60957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D60B41"/>
              </a:buClr>
              <a:buSzPts val="3000"/>
              <a:buFont typeface="Play"/>
              <a:buNone/>
            </a:pPr>
            <a:r>
              <a:rPr lang="fr-CA" dirty="0"/>
              <a:t>Exercice et maladie artérielle périphérique</a:t>
            </a:r>
            <a:endParaRPr dirty="0"/>
          </a:p>
        </p:txBody>
      </p:sp>
      <p:sp>
        <p:nvSpPr>
          <p:cNvPr id="317" name="Google Shape;317;p27">
            <a:extLst>
              <a:ext uri="{FF2B5EF4-FFF2-40B4-BE49-F238E27FC236}">
                <a16:creationId xmlns:a16="http://schemas.microsoft.com/office/drawing/2014/main" id="{81F69971-DE84-F51F-4541-5C2F49423693}"/>
              </a:ext>
            </a:extLst>
          </p:cNvPr>
          <p:cNvSpPr txBox="1">
            <a:spLocks noGrp="1"/>
          </p:cNvSpPr>
          <p:nvPr>
            <p:ph type="body" idx="2"/>
          </p:nvPr>
        </p:nvSpPr>
        <p:spPr>
          <a:prstGeom prst="rect">
            <a:avLst/>
          </a:prstGeom>
          <a:noFill/>
          <a:ln>
            <a:noFill/>
          </a:ln>
        </p:spPr>
        <p:txBody>
          <a:bodyPr spcFirstLastPara="1" wrap="square" lIns="91425" tIns="45700" rIns="91425" bIns="45700" anchor="t" anchorCtr="0">
            <a:noAutofit/>
          </a:bodyPr>
          <a:lstStyle/>
          <a:p>
            <a:pPr algn="r"/>
            <a:r>
              <a:rPr lang="fr-CA" dirty="0"/>
              <a:t>Maladie artérielle périphérique</a:t>
            </a:r>
          </a:p>
        </p:txBody>
      </p:sp>
      <p:pic>
        <p:nvPicPr>
          <p:cNvPr id="318" name="Google Shape;318;p27" descr="Cœur avec battements avec un remplissage uni">
            <a:extLst>
              <a:ext uri="{FF2B5EF4-FFF2-40B4-BE49-F238E27FC236}">
                <a16:creationId xmlns:a16="http://schemas.microsoft.com/office/drawing/2014/main" id="{301CD810-4763-58DF-5A95-5018FA3DF81D}"/>
              </a:ext>
            </a:extLst>
          </p:cNvPr>
          <p:cNvPicPr preferRelativeResize="0"/>
          <p:nvPr/>
        </p:nvPicPr>
        <p:blipFill rotWithShape="1">
          <a:blip r:embed="rId3">
            <a:alphaModFix/>
          </a:blip>
          <a:srcRect/>
          <a:stretch/>
        </p:blipFill>
        <p:spPr>
          <a:xfrm>
            <a:off x="466186" y="17251"/>
            <a:ext cx="1302589" cy="1302589"/>
          </a:xfrm>
          <a:prstGeom prst="rect">
            <a:avLst/>
          </a:prstGeom>
          <a:noFill/>
          <a:ln>
            <a:noFill/>
          </a:ln>
        </p:spPr>
      </p:pic>
      <p:sp>
        <p:nvSpPr>
          <p:cNvPr id="2" name="Google Shape;343;p30">
            <a:extLst>
              <a:ext uri="{FF2B5EF4-FFF2-40B4-BE49-F238E27FC236}">
                <a16:creationId xmlns:a16="http://schemas.microsoft.com/office/drawing/2014/main" id="{A2B9DDA5-B393-D460-AC45-E7E4B0B02128}"/>
              </a:ext>
            </a:extLst>
          </p:cNvPr>
          <p:cNvSpPr txBox="1"/>
          <p:nvPr/>
        </p:nvSpPr>
        <p:spPr>
          <a:xfrm>
            <a:off x="3799814" y="1666344"/>
            <a:ext cx="4924058"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CA" sz="2400" b="1" i="0" u="none" strike="noStrike" dirty="0">
                <a:solidFill>
                  <a:srgbClr val="0D266D"/>
                </a:solidFill>
                <a:latin typeface="Arial"/>
                <a:ea typeface="Arial"/>
                <a:cs typeface="Arial"/>
                <a:sym typeface="Arial"/>
              </a:rPr>
              <a:t>Écoute</a:t>
            </a:r>
            <a:r>
              <a:rPr lang="fr-CA" sz="2400" b="1" dirty="0">
                <a:solidFill>
                  <a:srgbClr val="0D266D"/>
                </a:solidFill>
                <a:latin typeface="Arial"/>
                <a:ea typeface="Arial"/>
                <a:cs typeface="Arial"/>
                <a:sym typeface="Arial"/>
              </a:rPr>
              <a:t>z</a:t>
            </a:r>
            <a:r>
              <a:rPr lang="fr-CA" sz="2400" b="1" i="0" u="none" strike="noStrike" dirty="0">
                <a:solidFill>
                  <a:srgbClr val="0D266D"/>
                </a:solidFill>
                <a:latin typeface="Arial"/>
                <a:ea typeface="Arial"/>
                <a:cs typeface="Arial"/>
                <a:sym typeface="Arial"/>
              </a:rPr>
              <a:t> l’audio suivant.</a:t>
            </a:r>
            <a:endParaRPr sz="2400" b="1" dirty="0">
              <a:solidFill>
                <a:srgbClr val="0D266D"/>
              </a:solidFill>
              <a:latin typeface="Arial"/>
              <a:ea typeface="Arial"/>
              <a:cs typeface="Arial"/>
              <a:sym typeface="Arial"/>
            </a:endParaRPr>
          </a:p>
        </p:txBody>
      </p:sp>
      <p:pic>
        <p:nvPicPr>
          <p:cNvPr id="4" name="Graphique 3" descr="Volume avec un remplissage uni">
            <a:hlinkClick r:id="rId4"/>
            <a:extLst>
              <a:ext uri="{FF2B5EF4-FFF2-40B4-BE49-F238E27FC236}">
                <a16:creationId xmlns:a16="http://schemas.microsoft.com/office/drawing/2014/main" id="{1947BAF6-A75F-1E73-E0DA-64C8B98A24F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948098" y="2410746"/>
            <a:ext cx="509836" cy="509836"/>
          </a:xfrm>
          <a:prstGeom prst="rect">
            <a:avLst/>
          </a:prstGeom>
        </p:spPr>
      </p:pic>
      <p:sp>
        <p:nvSpPr>
          <p:cNvPr id="3" name="Google Shape;361;p32">
            <a:extLst>
              <a:ext uri="{FF2B5EF4-FFF2-40B4-BE49-F238E27FC236}">
                <a16:creationId xmlns:a16="http://schemas.microsoft.com/office/drawing/2014/main" id="{92E93891-04C5-CC44-502B-57E412188CF2}"/>
              </a:ext>
            </a:extLst>
          </p:cNvPr>
          <p:cNvSpPr txBox="1"/>
          <p:nvPr/>
        </p:nvSpPr>
        <p:spPr>
          <a:xfrm>
            <a:off x="3799814" y="3817703"/>
            <a:ext cx="5080065" cy="2308284"/>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fr-CA" sz="2400" b="1" i="0" u="none" strike="noStrike" dirty="0">
                <a:solidFill>
                  <a:srgbClr val="0D266D"/>
                </a:solidFill>
                <a:latin typeface="Arial"/>
                <a:ea typeface="Arial"/>
                <a:cs typeface="Arial"/>
                <a:sym typeface="Arial"/>
              </a:rPr>
              <a:t>À la page suivante, identifiez les mécanismes d’action qui expliquent comment une pratique régulière d’activité physique aidera à retarder l’apparition de la claudication intermittente.</a:t>
            </a:r>
            <a:endParaRPr sz="2400" dirty="0">
              <a:solidFill>
                <a:srgbClr val="0D266D"/>
              </a:solidFill>
            </a:endParaRPr>
          </a:p>
        </p:txBody>
      </p:sp>
      <p:pic>
        <p:nvPicPr>
          <p:cNvPr id="5" name="Image 4">
            <a:extLst>
              <a:ext uri="{FF2B5EF4-FFF2-40B4-BE49-F238E27FC236}">
                <a16:creationId xmlns:a16="http://schemas.microsoft.com/office/drawing/2014/main" id="{0E0EDD18-B853-1797-B867-706CC403F49B}"/>
              </a:ext>
            </a:extLst>
          </p:cNvPr>
          <p:cNvPicPr>
            <a:picLocks noChangeAspect="1"/>
          </p:cNvPicPr>
          <p:nvPr/>
        </p:nvPicPr>
        <p:blipFill>
          <a:blip r:embed="rId7"/>
          <a:srcRect r="43872"/>
          <a:stretch/>
        </p:blipFill>
        <p:spPr>
          <a:xfrm>
            <a:off x="258793" y="1702335"/>
            <a:ext cx="3227357" cy="4312483"/>
          </a:xfrm>
          <a:prstGeom prst="rect">
            <a:avLst/>
          </a:prstGeom>
        </p:spPr>
      </p:pic>
      <p:sp>
        <p:nvSpPr>
          <p:cNvPr id="7" name="ZoneTexte 6">
            <a:extLst>
              <a:ext uri="{FF2B5EF4-FFF2-40B4-BE49-F238E27FC236}">
                <a16:creationId xmlns:a16="http://schemas.microsoft.com/office/drawing/2014/main" id="{68B79AD1-3B3B-BFB3-848C-C72C28415FE7}"/>
              </a:ext>
            </a:extLst>
          </p:cNvPr>
          <p:cNvSpPr txBox="1"/>
          <p:nvPr/>
        </p:nvSpPr>
        <p:spPr>
          <a:xfrm>
            <a:off x="4457934" y="2220813"/>
            <a:ext cx="4572000" cy="1200329"/>
          </a:xfrm>
          <a:prstGeom prst="rect">
            <a:avLst/>
          </a:prstGeom>
          <a:noFill/>
        </p:spPr>
        <p:txBody>
          <a:bodyPr wrap="square">
            <a:spAutoFit/>
          </a:bodyPr>
          <a:lstStyle/>
          <a:p>
            <a:r>
              <a:rPr lang="fr-FR" dirty="0">
                <a:latin typeface="Arial" panose="020B0604020202020204" pitchFamily="34" charset="0"/>
                <a:cs typeface="Arial" panose="020B0604020202020204" pitchFamily="34" charset="0"/>
                <a:hlinkClick r:id="rId4"/>
              </a:rPr>
              <a:t>https://uqac.ca.panopto.com/Panopto/Pages/Viewer.aspx?id=8fdff951-9b39-4bc3-9ac0-b29e00ed8829</a:t>
            </a:r>
            <a:endParaRPr lang="fr-FR" dirty="0">
              <a:latin typeface="Arial" panose="020B0604020202020204" pitchFamily="34" charset="0"/>
              <a:cs typeface="Arial" panose="020B0604020202020204" pitchFamily="34" charset="0"/>
            </a:endParaRPr>
          </a:p>
          <a:p>
            <a:endParaRPr lang="fr-F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3449736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15">
          <a:extLst>
            <a:ext uri="{FF2B5EF4-FFF2-40B4-BE49-F238E27FC236}">
              <a16:creationId xmlns:a16="http://schemas.microsoft.com/office/drawing/2014/main" id="{DD2842CA-ADBC-6F00-1B50-05AF52708DC5}"/>
            </a:ext>
          </a:extLst>
        </p:cNvPr>
        <p:cNvGrpSpPr/>
        <p:nvPr/>
      </p:nvGrpSpPr>
      <p:grpSpPr>
        <a:xfrm>
          <a:off x="0" y="0"/>
          <a:ext cx="0" cy="0"/>
          <a:chOff x="0" y="0"/>
          <a:chExt cx="0" cy="0"/>
        </a:xfrm>
      </p:grpSpPr>
      <p:sp>
        <p:nvSpPr>
          <p:cNvPr id="316" name="Google Shape;316;p27">
            <a:extLst>
              <a:ext uri="{FF2B5EF4-FFF2-40B4-BE49-F238E27FC236}">
                <a16:creationId xmlns:a16="http://schemas.microsoft.com/office/drawing/2014/main" id="{41B4DBE4-71C2-8211-7694-6D8E63FA8772}"/>
              </a:ext>
            </a:extLst>
          </p:cNvPr>
          <p:cNvSpPr txBox="1">
            <a:spLocks noGrp="1"/>
          </p:cNvSpPr>
          <p:nvPr>
            <p:ph type="title"/>
          </p:nvPr>
        </p:nvSpPr>
        <p:spPr>
          <a:xfrm>
            <a:off x="1768774" y="363757"/>
            <a:ext cx="6746575" cy="60957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D60B41"/>
              </a:buClr>
              <a:buSzPts val="3000"/>
              <a:buFont typeface="Play"/>
              <a:buNone/>
            </a:pPr>
            <a:r>
              <a:rPr lang="fr-CA" dirty="0"/>
              <a:t>Exercice et maladie artérielle périphérique</a:t>
            </a:r>
            <a:endParaRPr dirty="0"/>
          </a:p>
        </p:txBody>
      </p:sp>
      <p:sp>
        <p:nvSpPr>
          <p:cNvPr id="317" name="Google Shape;317;p27">
            <a:extLst>
              <a:ext uri="{FF2B5EF4-FFF2-40B4-BE49-F238E27FC236}">
                <a16:creationId xmlns:a16="http://schemas.microsoft.com/office/drawing/2014/main" id="{2D6B3769-A618-4B90-28CB-0C63DCB05D23}"/>
              </a:ext>
            </a:extLst>
          </p:cNvPr>
          <p:cNvSpPr txBox="1">
            <a:spLocks noGrp="1"/>
          </p:cNvSpPr>
          <p:nvPr>
            <p:ph type="body" idx="2"/>
          </p:nvPr>
        </p:nvSpPr>
        <p:spPr>
          <a:prstGeom prst="rect">
            <a:avLst/>
          </a:prstGeom>
          <a:noFill/>
          <a:ln>
            <a:noFill/>
          </a:ln>
        </p:spPr>
        <p:txBody>
          <a:bodyPr spcFirstLastPara="1" wrap="square" lIns="91425" tIns="45700" rIns="91425" bIns="45700" anchor="t" anchorCtr="0">
            <a:noAutofit/>
          </a:bodyPr>
          <a:lstStyle/>
          <a:p>
            <a:pPr algn="r"/>
            <a:r>
              <a:rPr lang="fr-CA" dirty="0"/>
              <a:t>Maladie artérielle périphérique</a:t>
            </a:r>
          </a:p>
        </p:txBody>
      </p:sp>
      <p:pic>
        <p:nvPicPr>
          <p:cNvPr id="318" name="Google Shape;318;p27" descr="Cœur avec battements avec un remplissage uni">
            <a:extLst>
              <a:ext uri="{FF2B5EF4-FFF2-40B4-BE49-F238E27FC236}">
                <a16:creationId xmlns:a16="http://schemas.microsoft.com/office/drawing/2014/main" id="{B9C9B881-E0FA-8AE2-D7EC-72C222C95200}"/>
              </a:ext>
            </a:extLst>
          </p:cNvPr>
          <p:cNvPicPr preferRelativeResize="0"/>
          <p:nvPr/>
        </p:nvPicPr>
        <p:blipFill rotWithShape="1">
          <a:blip r:embed="rId3">
            <a:alphaModFix/>
          </a:blip>
          <a:srcRect/>
          <a:stretch/>
        </p:blipFill>
        <p:spPr>
          <a:xfrm>
            <a:off x="466186" y="17251"/>
            <a:ext cx="1302589" cy="1302589"/>
          </a:xfrm>
          <a:prstGeom prst="rect">
            <a:avLst/>
          </a:prstGeom>
          <a:noFill/>
          <a:ln>
            <a:noFill/>
          </a:ln>
        </p:spPr>
      </p:pic>
      <p:sp>
        <p:nvSpPr>
          <p:cNvPr id="9" name="Rectangle : avec coin arrondi 8">
            <a:extLst>
              <a:ext uri="{FF2B5EF4-FFF2-40B4-BE49-F238E27FC236}">
                <a16:creationId xmlns:a16="http://schemas.microsoft.com/office/drawing/2014/main" id="{60994533-783B-D2F0-84E7-CDFD7C362C92}"/>
              </a:ext>
            </a:extLst>
          </p:cNvPr>
          <p:cNvSpPr/>
          <p:nvPr/>
        </p:nvSpPr>
        <p:spPr>
          <a:xfrm>
            <a:off x="5937337" y="1453020"/>
            <a:ext cx="2830882" cy="4908305"/>
          </a:xfrm>
          <a:prstGeom prst="round1Rect">
            <a:avLst/>
          </a:prstGeom>
          <a:solidFill>
            <a:srgbClr val="CAE7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2" name="Google Shape;343;p30">
            <a:extLst>
              <a:ext uri="{FF2B5EF4-FFF2-40B4-BE49-F238E27FC236}">
                <a16:creationId xmlns:a16="http://schemas.microsoft.com/office/drawing/2014/main" id="{ACF112CA-9188-789E-D7D2-4603660D56B8}"/>
              </a:ext>
            </a:extLst>
          </p:cNvPr>
          <p:cNvSpPr txBox="1"/>
          <p:nvPr/>
        </p:nvSpPr>
        <p:spPr>
          <a:xfrm>
            <a:off x="6045919" y="1682192"/>
            <a:ext cx="1487270" cy="83095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CA" sz="1600" b="1" i="0" u="none" strike="noStrike" dirty="0">
                <a:solidFill>
                  <a:srgbClr val="0D266D"/>
                </a:solidFill>
                <a:latin typeface="Arial"/>
                <a:ea typeface="Arial"/>
                <a:cs typeface="Arial"/>
                <a:sym typeface="Arial"/>
              </a:rPr>
              <a:t>Améliore le bilan lipidique</a:t>
            </a:r>
            <a:endParaRPr sz="1600" b="1" dirty="0">
              <a:solidFill>
                <a:srgbClr val="0D266D"/>
              </a:solidFill>
              <a:latin typeface="Arial"/>
              <a:ea typeface="Arial"/>
              <a:cs typeface="Arial"/>
              <a:sym typeface="Arial"/>
            </a:endParaRPr>
          </a:p>
        </p:txBody>
      </p:sp>
      <p:sp>
        <p:nvSpPr>
          <p:cNvPr id="13" name="Google Shape;343;p30">
            <a:extLst>
              <a:ext uri="{FF2B5EF4-FFF2-40B4-BE49-F238E27FC236}">
                <a16:creationId xmlns:a16="http://schemas.microsoft.com/office/drawing/2014/main" id="{10C61A73-D648-B831-21D0-75189A99C94E}"/>
              </a:ext>
            </a:extLst>
          </p:cNvPr>
          <p:cNvSpPr txBox="1"/>
          <p:nvPr/>
        </p:nvSpPr>
        <p:spPr>
          <a:xfrm>
            <a:off x="5937337" y="2715991"/>
            <a:ext cx="1704434" cy="107717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CA" sz="1600" b="1" i="0" u="none" strike="noStrike" dirty="0">
                <a:solidFill>
                  <a:srgbClr val="0D266D"/>
                </a:solidFill>
                <a:latin typeface="Arial"/>
                <a:ea typeface="Arial"/>
                <a:cs typeface="Arial"/>
                <a:sym typeface="Arial"/>
              </a:rPr>
              <a:t>Réduit l’inflammation et le stress oxydatif</a:t>
            </a:r>
            <a:endParaRPr sz="1600" b="1" dirty="0">
              <a:solidFill>
                <a:srgbClr val="0D266D"/>
              </a:solidFill>
              <a:latin typeface="Arial"/>
              <a:ea typeface="Arial"/>
              <a:cs typeface="Arial"/>
              <a:sym typeface="Arial"/>
            </a:endParaRPr>
          </a:p>
        </p:txBody>
      </p:sp>
      <p:sp>
        <p:nvSpPr>
          <p:cNvPr id="14" name="Google Shape;343;p30">
            <a:extLst>
              <a:ext uri="{FF2B5EF4-FFF2-40B4-BE49-F238E27FC236}">
                <a16:creationId xmlns:a16="http://schemas.microsoft.com/office/drawing/2014/main" id="{AC7B175A-F645-1E6C-93BC-0E9F87027013}"/>
              </a:ext>
            </a:extLst>
          </p:cNvPr>
          <p:cNvSpPr txBox="1"/>
          <p:nvPr/>
        </p:nvSpPr>
        <p:spPr>
          <a:xfrm>
            <a:off x="6045919" y="4008274"/>
            <a:ext cx="1487270" cy="83095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CA" sz="1600" b="1" i="0" u="none" strike="noStrike" dirty="0">
                <a:solidFill>
                  <a:srgbClr val="0D266D"/>
                </a:solidFill>
                <a:latin typeface="Arial"/>
                <a:ea typeface="Arial"/>
                <a:cs typeface="Arial"/>
                <a:sym typeface="Arial"/>
              </a:rPr>
              <a:t>Réduit la tension artérielle</a:t>
            </a:r>
            <a:endParaRPr sz="1600" b="1" dirty="0">
              <a:solidFill>
                <a:srgbClr val="0D266D"/>
              </a:solidFill>
              <a:latin typeface="Arial"/>
              <a:ea typeface="Arial"/>
              <a:cs typeface="Arial"/>
              <a:sym typeface="Arial"/>
            </a:endParaRPr>
          </a:p>
        </p:txBody>
      </p:sp>
      <p:sp>
        <p:nvSpPr>
          <p:cNvPr id="15" name="Rectangle : avec coin arrondi 14">
            <a:extLst>
              <a:ext uri="{FF2B5EF4-FFF2-40B4-BE49-F238E27FC236}">
                <a16:creationId xmlns:a16="http://schemas.microsoft.com/office/drawing/2014/main" id="{0AC91843-7786-4C67-6E64-B28895905D3A}"/>
              </a:ext>
            </a:extLst>
          </p:cNvPr>
          <p:cNvSpPr/>
          <p:nvPr/>
        </p:nvSpPr>
        <p:spPr>
          <a:xfrm flipH="1">
            <a:off x="352319" y="1445586"/>
            <a:ext cx="5354951" cy="4908305"/>
          </a:xfrm>
          <a:prstGeom prst="round1Rect">
            <a:avLst/>
          </a:prstGeom>
          <a:solidFill>
            <a:srgbClr val="CAE7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solidFill>
                <a:srgbClr val="CAE7F5"/>
              </a:solidFill>
              <a:highlight>
                <a:srgbClr val="CAE7F5"/>
              </a:highlight>
            </a:endParaRPr>
          </a:p>
        </p:txBody>
      </p:sp>
      <p:sp>
        <p:nvSpPr>
          <p:cNvPr id="16" name="Google Shape;343;p30">
            <a:extLst>
              <a:ext uri="{FF2B5EF4-FFF2-40B4-BE49-F238E27FC236}">
                <a16:creationId xmlns:a16="http://schemas.microsoft.com/office/drawing/2014/main" id="{6C0635BC-EFB5-73DD-F66A-3A02833CEBC3}"/>
              </a:ext>
            </a:extLst>
          </p:cNvPr>
          <p:cNvSpPr txBox="1"/>
          <p:nvPr/>
        </p:nvSpPr>
        <p:spPr>
          <a:xfrm>
            <a:off x="834023" y="1659401"/>
            <a:ext cx="4391542" cy="40006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CA" sz="2000" b="1" dirty="0">
                <a:solidFill>
                  <a:srgbClr val="0D266D"/>
                </a:solidFill>
                <a:latin typeface="Arial"/>
                <a:ea typeface="Arial"/>
                <a:cs typeface="Arial"/>
                <a:sym typeface="Arial"/>
              </a:rPr>
              <a:t>Principaux m</a:t>
            </a:r>
            <a:r>
              <a:rPr lang="fr-CA" sz="2000" b="1" i="0" u="none" strike="noStrike" dirty="0">
                <a:solidFill>
                  <a:srgbClr val="0D266D"/>
                </a:solidFill>
                <a:latin typeface="Arial"/>
                <a:ea typeface="Arial"/>
                <a:cs typeface="Arial"/>
                <a:sym typeface="Arial"/>
              </a:rPr>
              <a:t>écanismes d’action</a:t>
            </a:r>
            <a:endParaRPr sz="2000" b="1" dirty="0">
              <a:solidFill>
                <a:srgbClr val="0D266D"/>
              </a:solidFill>
              <a:latin typeface="Arial"/>
              <a:ea typeface="Arial"/>
              <a:cs typeface="Arial"/>
              <a:sym typeface="Arial"/>
            </a:endParaRPr>
          </a:p>
        </p:txBody>
      </p:sp>
      <p:sp>
        <p:nvSpPr>
          <p:cNvPr id="17" name="Google Shape;343;p30">
            <a:extLst>
              <a:ext uri="{FF2B5EF4-FFF2-40B4-BE49-F238E27FC236}">
                <a16:creationId xmlns:a16="http://schemas.microsoft.com/office/drawing/2014/main" id="{974F64B5-ABFD-7535-F79C-8FE0AFC96AD0}"/>
              </a:ext>
            </a:extLst>
          </p:cNvPr>
          <p:cNvSpPr txBox="1"/>
          <p:nvPr/>
        </p:nvSpPr>
        <p:spPr>
          <a:xfrm>
            <a:off x="1075021" y="3494316"/>
            <a:ext cx="1487270" cy="132339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CA" sz="1600" b="1" i="0" u="none" strike="noStrike" dirty="0">
                <a:solidFill>
                  <a:srgbClr val="0D266D"/>
                </a:solidFill>
                <a:latin typeface="Arial"/>
                <a:ea typeface="Arial"/>
                <a:cs typeface="Arial"/>
                <a:sym typeface="Arial"/>
              </a:rPr>
              <a:t>Améliore le métabolisme oxydatif du muscle squelettique</a:t>
            </a:r>
            <a:endParaRPr sz="1600" b="1" dirty="0">
              <a:solidFill>
                <a:srgbClr val="0D266D"/>
              </a:solidFill>
              <a:latin typeface="Arial"/>
              <a:ea typeface="Arial"/>
              <a:cs typeface="Arial"/>
              <a:sym typeface="Arial"/>
            </a:endParaRPr>
          </a:p>
        </p:txBody>
      </p:sp>
      <p:sp>
        <p:nvSpPr>
          <p:cNvPr id="18" name="Google Shape;343;p30">
            <a:extLst>
              <a:ext uri="{FF2B5EF4-FFF2-40B4-BE49-F238E27FC236}">
                <a16:creationId xmlns:a16="http://schemas.microsoft.com/office/drawing/2014/main" id="{6D91BCE5-33FB-5454-18DC-B347AB39FFCA}"/>
              </a:ext>
            </a:extLst>
          </p:cNvPr>
          <p:cNvSpPr txBox="1"/>
          <p:nvPr/>
        </p:nvSpPr>
        <p:spPr>
          <a:xfrm>
            <a:off x="975757" y="5120046"/>
            <a:ext cx="1685799" cy="58473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CA" sz="1600" b="1" i="0" u="none" strike="noStrike" dirty="0">
                <a:solidFill>
                  <a:srgbClr val="0D266D"/>
                </a:solidFill>
                <a:latin typeface="Arial"/>
                <a:ea typeface="Arial"/>
                <a:cs typeface="Arial"/>
                <a:sym typeface="Arial"/>
              </a:rPr>
              <a:t>Stimule l’angiogenèse</a:t>
            </a:r>
            <a:endParaRPr sz="1600" b="1" dirty="0">
              <a:solidFill>
                <a:srgbClr val="0D266D"/>
              </a:solidFill>
              <a:latin typeface="Arial"/>
              <a:ea typeface="Arial"/>
              <a:cs typeface="Arial"/>
              <a:sym typeface="Arial"/>
            </a:endParaRPr>
          </a:p>
        </p:txBody>
      </p:sp>
      <p:sp>
        <p:nvSpPr>
          <p:cNvPr id="19" name="Google Shape;343;p30">
            <a:extLst>
              <a:ext uri="{FF2B5EF4-FFF2-40B4-BE49-F238E27FC236}">
                <a16:creationId xmlns:a16="http://schemas.microsoft.com/office/drawing/2014/main" id="{BE230E40-B1F4-E421-9A48-236C56D8ED09}"/>
              </a:ext>
            </a:extLst>
          </p:cNvPr>
          <p:cNvSpPr txBox="1"/>
          <p:nvPr/>
        </p:nvSpPr>
        <p:spPr>
          <a:xfrm>
            <a:off x="1075021" y="2357311"/>
            <a:ext cx="1487270" cy="83095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CA" sz="1600" b="1" i="0" u="none" strike="noStrike" dirty="0">
                <a:solidFill>
                  <a:srgbClr val="0D266D"/>
                </a:solidFill>
                <a:latin typeface="Arial"/>
                <a:ea typeface="Arial"/>
                <a:cs typeface="Arial"/>
                <a:sym typeface="Arial"/>
              </a:rPr>
              <a:t>Améliore la fonction endothéliale</a:t>
            </a:r>
            <a:endParaRPr sz="1600" b="1" dirty="0">
              <a:solidFill>
                <a:srgbClr val="0D266D"/>
              </a:solidFill>
              <a:latin typeface="Arial"/>
              <a:ea typeface="Arial"/>
              <a:cs typeface="Arial"/>
              <a:sym typeface="Arial"/>
            </a:endParaRPr>
          </a:p>
        </p:txBody>
      </p:sp>
    </p:spTree>
    <p:extLst>
      <p:ext uri="{BB962C8B-B14F-4D97-AF65-F5344CB8AC3E}">
        <p14:creationId xmlns:p14="http://schemas.microsoft.com/office/powerpoint/2010/main" val="104708212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230">
          <a:extLst>
            <a:ext uri="{FF2B5EF4-FFF2-40B4-BE49-F238E27FC236}">
              <a16:creationId xmlns:a16="http://schemas.microsoft.com/office/drawing/2014/main" id="{46F54FBE-67AD-4F81-591A-30D59868BD06}"/>
            </a:ext>
          </a:extLst>
        </p:cNvPr>
        <p:cNvGrpSpPr/>
        <p:nvPr/>
      </p:nvGrpSpPr>
      <p:grpSpPr>
        <a:xfrm>
          <a:off x="0" y="0"/>
          <a:ext cx="0" cy="0"/>
          <a:chOff x="0" y="0"/>
          <a:chExt cx="0" cy="0"/>
        </a:xfrm>
      </p:grpSpPr>
      <p:sp>
        <p:nvSpPr>
          <p:cNvPr id="231" name="Google Shape;231;p22">
            <a:extLst>
              <a:ext uri="{FF2B5EF4-FFF2-40B4-BE49-F238E27FC236}">
                <a16:creationId xmlns:a16="http://schemas.microsoft.com/office/drawing/2014/main" id="{E8F1AFB6-A531-EA3D-A0EE-A21915925BAC}"/>
              </a:ext>
            </a:extLst>
          </p:cNvPr>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990"/>
              <a:buFont typeface="Play"/>
              <a:buNone/>
            </a:pPr>
            <a:r>
              <a:rPr lang="fr-CA" sz="3020"/>
              <a:t>Rétroaction</a:t>
            </a:r>
            <a:endParaRPr sz="3020"/>
          </a:p>
        </p:txBody>
      </p:sp>
      <p:sp>
        <p:nvSpPr>
          <p:cNvPr id="232" name="Google Shape;232;p22">
            <a:extLst>
              <a:ext uri="{FF2B5EF4-FFF2-40B4-BE49-F238E27FC236}">
                <a16:creationId xmlns:a16="http://schemas.microsoft.com/office/drawing/2014/main" id="{1F581C52-BD24-24B2-68F6-21875C4568FA}"/>
              </a:ext>
            </a:extLst>
          </p:cNvPr>
          <p:cNvSpPr txBox="1">
            <a:spLocks noGrp="1"/>
          </p:cNvSpPr>
          <p:nvPr>
            <p:ph type="body" idx="1"/>
          </p:nvPr>
        </p:nvSpPr>
        <p:spPr>
          <a:xfrm>
            <a:off x="305741" y="1409235"/>
            <a:ext cx="8532517" cy="4930605"/>
          </a:xfrm>
          <a:prstGeom prst="rect">
            <a:avLst/>
          </a:prstGeom>
          <a:noFill/>
          <a:ln>
            <a:noFill/>
          </a:ln>
        </p:spPr>
        <p:txBody>
          <a:bodyPr spcFirstLastPara="1" wrap="square" lIns="91425" tIns="91425" rIns="91425" bIns="91425" anchor="t" anchorCtr="0">
            <a:noAutofit/>
          </a:bodyPr>
          <a:lstStyle/>
          <a:p>
            <a:pPr marL="0" lvl="0" indent="0" algn="just" rtl="0">
              <a:lnSpc>
                <a:spcPct val="90000"/>
              </a:lnSpc>
              <a:spcBef>
                <a:spcPts val="0"/>
              </a:spcBef>
              <a:spcAft>
                <a:spcPts val="0"/>
              </a:spcAft>
              <a:buClr>
                <a:srgbClr val="0D266D"/>
              </a:buClr>
              <a:buSzPts val="1800"/>
              <a:buNone/>
            </a:pPr>
            <a:r>
              <a:rPr lang="fr-CA" sz="1700" dirty="0">
                <a:solidFill>
                  <a:srgbClr val="0D266D"/>
                </a:solidFill>
                <a:latin typeface="Arial" panose="020B0604020202020204" pitchFamily="34" charset="0"/>
                <a:cs typeface="Arial" panose="020B0604020202020204" pitchFamily="34" charset="0"/>
              </a:rPr>
              <a:t>L’exercice pratiqué de manière régulière aura plusieurs effets positifs qui contribueront à retarder la claudication intermittente chez les personnes qui présentent une maladie artérielle périphérique. </a:t>
            </a:r>
          </a:p>
          <a:p>
            <a:pPr marL="0" lvl="0" indent="0" algn="just" rtl="0">
              <a:lnSpc>
                <a:spcPct val="90000"/>
              </a:lnSpc>
              <a:spcBef>
                <a:spcPts val="0"/>
              </a:spcBef>
              <a:spcAft>
                <a:spcPts val="0"/>
              </a:spcAft>
              <a:buClr>
                <a:srgbClr val="0D266D"/>
              </a:buClr>
              <a:buSzPts val="1800"/>
              <a:buNone/>
            </a:pPr>
            <a:endParaRPr lang="fr-CA" sz="17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r>
              <a:rPr lang="fr-CA" sz="1700" dirty="0">
                <a:solidFill>
                  <a:srgbClr val="0D266D"/>
                </a:solidFill>
                <a:latin typeface="Arial" panose="020B0604020202020204" pitchFamily="34" charset="0"/>
                <a:cs typeface="Arial" panose="020B0604020202020204" pitchFamily="34" charset="0"/>
              </a:rPr>
              <a:t>En effet, avec l’exercice, le métabolisme oxydatif des muscles s’améliore, ce qui favorise l’extraction d’oxygène, l’utilisation des substrats ainsi que la production d’énergie (</a:t>
            </a:r>
            <a:r>
              <a:rPr lang="fr-CA" sz="1700" dirty="0" err="1">
                <a:solidFill>
                  <a:srgbClr val="0D266D"/>
                </a:solidFill>
                <a:latin typeface="Arial" panose="020B0604020202020204" pitchFamily="34" charset="0"/>
                <a:cs typeface="Arial" panose="020B0604020202020204" pitchFamily="34" charset="0"/>
              </a:rPr>
              <a:t>Pe</a:t>
            </a:r>
            <a:r>
              <a:rPr lang="fr-CA" sz="1700" kern="100" dirty="0" err="1">
                <a:solidFill>
                  <a:srgbClr val="0D266D"/>
                </a:solidFill>
                <a:effectLst/>
                <a:latin typeface="Arial" panose="020B0604020202020204" pitchFamily="34" charset="0"/>
                <a:ea typeface="Aptos" panose="020B0004020202020204" pitchFamily="34" charset="0"/>
                <a:cs typeface="Arial" panose="020B0604020202020204" pitchFamily="34" charset="0"/>
              </a:rPr>
              <a:t>ñin</a:t>
            </a:r>
            <a:r>
              <a:rPr lang="fr-CA" sz="1700" kern="100" dirty="0">
                <a:solidFill>
                  <a:srgbClr val="0D266D"/>
                </a:solidFill>
                <a:effectLst/>
                <a:latin typeface="Arial" panose="020B0604020202020204" pitchFamily="34" charset="0"/>
                <a:ea typeface="Aptos" panose="020B0004020202020204" pitchFamily="34" charset="0"/>
                <a:cs typeface="Arial" panose="020B0604020202020204" pitchFamily="34" charset="0"/>
              </a:rPr>
              <a:t>-Grandes S. et al., 2022)</a:t>
            </a:r>
            <a:r>
              <a:rPr lang="fr-CA" sz="1700" dirty="0">
                <a:solidFill>
                  <a:srgbClr val="0D266D"/>
                </a:solidFill>
                <a:latin typeface="Arial" panose="020B0604020202020204" pitchFamily="34" charset="0"/>
                <a:cs typeface="Arial" panose="020B0604020202020204" pitchFamily="34" charset="0"/>
              </a:rPr>
              <a:t>. Au niveau vasculaire, il a été rapporté que l’exercice pourrait stimuler l’</a:t>
            </a:r>
            <a:r>
              <a:rPr lang="fr-CA" sz="1700" dirty="0" err="1">
                <a:solidFill>
                  <a:srgbClr val="0D266D"/>
                </a:solidFill>
                <a:latin typeface="Arial" panose="020B0604020202020204" pitchFamily="34" charset="0"/>
                <a:cs typeface="Arial" panose="020B0604020202020204" pitchFamily="34" charset="0"/>
              </a:rPr>
              <a:t>angiogénèse</a:t>
            </a:r>
            <a:r>
              <a:rPr lang="fr-CA" sz="1700" dirty="0">
                <a:solidFill>
                  <a:srgbClr val="0D266D"/>
                </a:solidFill>
                <a:latin typeface="Arial" panose="020B0604020202020204" pitchFamily="34" charset="0"/>
                <a:cs typeface="Arial" panose="020B0604020202020204" pitchFamily="34" charset="0"/>
              </a:rPr>
              <a:t>, soit la formation de nouveaux vaisseaux (</a:t>
            </a:r>
            <a:r>
              <a:rPr lang="fr-CA" sz="1700" dirty="0" err="1">
                <a:solidFill>
                  <a:srgbClr val="0D266D"/>
                </a:solidFill>
                <a:latin typeface="Arial" panose="020B0604020202020204" pitchFamily="34" charset="0"/>
                <a:cs typeface="Arial" panose="020B0604020202020204" pitchFamily="34" charset="0"/>
              </a:rPr>
              <a:t>Pe</a:t>
            </a:r>
            <a:r>
              <a:rPr lang="fr-CA" sz="1700" kern="100" dirty="0" err="1">
                <a:solidFill>
                  <a:srgbClr val="0D266D"/>
                </a:solidFill>
                <a:effectLst/>
                <a:latin typeface="Arial" panose="020B0604020202020204" pitchFamily="34" charset="0"/>
                <a:ea typeface="Aptos" panose="020B0004020202020204" pitchFamily="34" charset="0"/>
                <a:cs typeface="Arial" panose="020B0604020202020204" pitchFamily="34" charset="0"/>
              </a:rPr>
              <a:t>ñin</a:t>
            </a:r>
            <a:r>
              <a:rPr lang="fr-CA" sz="1700" kern="100" dirty="0">
                <a:solidFill>
                  <a:srgbClr val="0D266D"/>
                </a:solidFill>
                <a:effectLst/>
                <a:latin typeface="Arial" panose="020B0604020202020204" pitchFamily="34" charset="0"/>
                <a:ea typeface="Aptos" panose="020B0004020202020204" pitchFamily="34" charset="0"/>
                <a:cs typeface="Arial" panose="020B0604020202020204" pitchFamily="34" charset="0"/>
              </a:rPr>
              <a:t>-Grandes S. et al., 2022)</a:t>
            </a:r>
            <a:r>
              <a:rPr lang="fr-CA" sz="1700" dirty="0">
                <a:solidFill>
                  <a:srgbClr val="0D266D"/>
                </a:solidFill>
                <a:latin typeface="Arial" panose="020B0604020202020204" pitchFamily="34" charset="0"/>
                <a:cs typeface="Arial" panose="020B0604020202020204" pitchFamily="34" charset="0"/>
              </a:rPr>
              <a:t>. L’exercice serait aussi associé à une amélioration de la fonction endothéliale qui se traduit par une meilleure capacité des vaisseaux à se dilater (</a:t>
            </a:r>
            <a:r>
              <a:rPr lang="fr-CA" sz="1700" dirty="0" err="1">
                <a:solidFill>
                  <a:srgbClr val="0D266D"/>
                </a:solidFill>
                <a:latin typeface="Arial" panose="020B0604020202020204" pitchFamily="34" charset="0"/>
                <a:cs typeface="Arial" panose="020B0604020202020204" pitchFamily="34" charset="0"/>
              </a:rPr>
              <a:t>Pe</a:t>
            </a:r>
            <a:r>
              <a:rPr lang="fr-CA" sz="1700" kern="100" dirty="0" err="1">
                <a:solidFill>
                  <a:srgbClr val="0D266D"/>
                </a:solidFill>
                <a:effectLst/>
                <a:latin typeface="Arial" panose="020B0604020202020204" pitchFamily="34" charset="0"/>
                <a:ea typeface="Aptos" panose="020B0004020202020204" pitchFamily="34" charset="0"/>
                <a:cs typeface="Arial" panose="020B0604020202020204" pitchFamily="34" charset="0"/>
              </a:rPr>
              <a:t>ñin</a:t>
            </a:r>
            <a:r>
              <a:rPr lang="fr-CA" sz="1700" kern="100" dirty="0">
                <a:solidFill>
                  <a:srgbClr val="0D266D"/>
                </a:solidFill>
                <a:effectLst/>
                <a:latin typeface="Arial" panose="020B0604020202020204" pitchFamily="34" charset="0"/>
                <a:ea typeface="Aptos" panose="020B0004020202020204" pitchFamily="34" charset="0"/>
                <a:cs typeface="Arial" panose="020B0604020202020204" pitchFamily="34" charset="0"/>
              </a:rPr>
              <a:t>-Grandes S. et al., 2022)</a:t>
            </a:r>
            <a:r>
              <a:rPr lang="fr-CA" sz="1700" dirty="0">
                <a:solidFill>
                  <a:srgbClr val="0D266D"/>
                </a:solidFill>
                <a:latin typeface="Arial" panose="020B0604020202020204" pitchFamily="34" charset="0"/>
                <a:cs typeface="Arial" panose="020B0604020202020204" pitchFamily="34" charset="0"/>
              </a:rPr>
              <a:t>. L’</a:t>
            </a:r>
            <a:r>
              <a:rPr lang="fr-CA" sz="1700" dirty="0" err="1">
                <a:solidFill>
                  <a:srgbClr val="0D266D"/>
                </a:solidFill>
                <a:latin typeface="Arial" panose="020B0604020202020204" pitchFamily="34" charset="0"/>
                <a:cs typeface="Arial" panose="020B0604020202020204" pitchFamily="34" charset="0"/>
              </a:rPr>
              <a:t>angiogénèse</a:t>
            </a:r>
            <a:r>
              <a:rPr lang="fr-CA" sz="1700" dirty="0">
                <a:solidFill>
                  <a:srgbClr val="0D266D"/>
                </a:solidFill>
                <a:latin typeface="Arial" panose="020B0604020202020204" pitchFamily="34" charset="0"/>
                <a:cs typeface="Arial" panose="020B0604020202020204" pitchFamily="34" charset="0"/>
              </a:rPr>
              <a:t> et l’amélioration de la fonction endothéliale favoriseront la perfusion de sang au niveau musculaire. Ces trois mécanismes principaux expliquent comment l’exercice sera associé à une augmentation de la distance de marche sans douleur.</a:t>
            </a:r>
          </a:p>
          <a:p>
            <a:pPr marL="0" lvl="0" indent="0" algn="just" rtl="0">
              <a:lnSpc>
                <a:spcPct val="90000"/>
              </a:lnSpc>
              <a:spcBef>
                <a:spcPts val="0"/>
              </a:spcBef>
              <a:spcAft>
                <a:spcPts val="0"/>
              </a:spcAft>
              <a:buClr>
                <a:srgbClr val="0D266D"/>
              </a:buClr>
              <a:buSzPts val="1800"/>
              <a:buNone/>
            </a:pPr>
            <a:endParaRPr lang="fr-CA" sz="1700" dirty="0">
              <a:solidFill>
                <a:srgbClr val="0D266D"/>
              </a:solidFill>
              <a:latin typeface="Arial" panose="020B0604020202020204" pitchFamily="34" charset="0"/>
              <a:cs typeface="Arial" panose="020B0604020202020204" pitchFamily="34" charset="0"/>
            </a:endParaRPr>
          </a:p>
          <a:p>
            <a:pPr marL="0" indent="0" algn="just">
              <a:spcBef>
                <a:spcPts val="0"/>
              </a:spcBef>
              <a:buClr>
                <a:srgbClr val="0D266D"/>
              </a:buClr>
              <a:buSzPts val="1800"/>
              <a:buNone/>
            </a:pPr>
            <a:r>
              <a:rPr lang="fr-CA" sz="1700" dirty="0">
                <a:solidFill>
                  <a:srgbClr val="0D266D"/>
                </a:solidFill>
                <a:latin typeface="Arial" panose="020B0604020202020204" pitchFamily="34" charset="0"/>
                <a:cs typeface="Arial" panose="020B0604020202020204" pitchFamily="34" charset="0"/>
              </a:rPr>
              <a:t>On rapporte également une diminution de l’inflammation et du stress oxydatif chez les personnes actives qui ont une maladie artérielle périphérique </a:t>
            </a:r>
            <a:r>
              <a:rPr lang="fr-CA" sz="1600" dirty="0">
                <a:solidFill>
                  <a:srgbClr val="0D266D"/>
                </a:solidFill>
                <a:latin typeface="Arial" panose="020B0604020202020204" pitchFamily="34" charset="0"/>
                <a:cs typeface="Arial" panose="020B0604020202020204" pitchFamily="34" charset="0"/>
              </a:rPr>
              <a:t>(</a:t>
            </a:r>
            <a:r>
              <a:rPr lang="fr-CA" sz="1600" dirty="0" err="1">
                <a:solidFill>
                  <a:srgbClr val="0D266D"/>
                </a:solidFill>
                <a:latin typeface="Arial" panose="020B0604020202020204" pitchFamily="34" charset="0"/>
                <a:cs typeface="Arial" panose="020B0604020202020204" pitchFamily="34" charset="0"/>
              </a:rPr>
              <a:t>Pe</a:t>
            </a:r>
            <a:r>
              <a:rPr lang="fr-CA" sz="1600" kern="100" dirty="0" err="1">
                <a:solidFill>
                  <a:srgbClr val="0D266D"/>
                </a:solidFill>
                <a:effectLst/>
                <a:latin typeface="Arial" panose="020B0604020202020204" pitchFamily="34" charset="0"/>
                <a:ea typeface="Aptos" panose="020B0004020202020204" pitchFamily="34" charset="0"/>
                <a:cs typeface="Arial" panose="020B0604020202020204" pitchFamily="34" charset="0"/>
              </a:rPr>
              <a:t>ñin</a:t>
            </a:r>
            <a:r>
              <a:rPr lang="fr-CA" sz="1600" kern="100" dirty="0">
                <a:solidFill>
                  <a:srgbClr val="0D266D"/>
                </a:solidFill>
                <a:effectLst/>
                <a:latin typeface="Arial" panose="020B0604020202020204" pitchFamily="34" charset="0"/>
                <a:ea typeface="Aptos" panose="020B0004020202020204" pitchFamily="34" charset="0"/>
                <a:cs typeface="Arial" panose="020B0604020202020204" pitchFamily="34" charset="0"/>
              </a:rPr>
              <a:t>-Grandes S. et al., 2022)</a:t>
            </a:r>
            <a:r>
              <a:rPr lang="fr-CA" sz="1700" dirty="0">
                <a:solidFill>
                  <a:srgbClr val="0D266D"/>
                </a:solidFill>
                <a:latin typeface="Arial" panose="020B0604020202020204" pitchFamily="34" charset="0"/>
                <a:cs typeface="Arial" panose="020B0604020202020204" pitchFamily="34" charset="0"/>
              </a:rPr>
              <a:t>. Cela contribuera à améliorer la fonction endothéliale, mais aussi à ralentir la progression de la maladie. L’exercice aidera également à améliorer les facteurs de risque de la maladie artérielle périphérique comme l’hypercholestérolémie et l’hypertension artérielle. Cela ne contribuera pas à retarder l’apparition de la douleur, mais sera plutôt associé à un ralentissement de la progression de la maladie. </a:t>
            </a:r>
            <a:endParaRPr sz="17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sz="17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sz="17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sz="17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sz="1700" dirty="0">
              <a:solidFill>
                <a:srgbClr val="0D266D"/>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574891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80"/>
        <p:cNvGrpSpPr/>
        <p:nvPr/>
      </p:nvGrpSpPr>
      <p:grpSpPr>
        <a:xfrm>
          <a:off x="0" y="0"/>
          <a:ext cx="0" cy="0"/>
          <a:chOff x="0" y="0"/>
          <a:chExt cx="0" cy="0"/>
        </a:xfrm>
      </p:grpSpPr>
      <p:sp>
        <p:nvSpPr>
          <p:cNvPr id="582" name="Google Shape;582;p60"/>
          <p:cNvSpPr txBox="1">
            <a:spLocks noGrp="1"/>
          </p:cNvSpPr>
          <p:nvPr>
            <p:ph type="title"/>
          </p:nvPr>
        </p:nvSpPr>
        <p:spPr>
          <a:xfrm>
            <a:off x="1768774" y="363757"/>
            <a:ext cx="6746575" cy="60957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D60B41"/>
              </a:buClr>
              <a:buSzPts val="3000"/>
              <a:buFont typeface="Play"/>
              <a:buNone/>
            </a:pPr>
            <a:r>
              <a:rPr lang="fr-CA" dirty="0"/>
              <a:t>Prescription de l’exercice cardiovasculaire</a:t>
            </a:r>
            <a:endParaRPr dirty="0"/>
          </a:p>
        </p:txBody>
      </p:sp>
      <p:sp>
        <p:nvSpPr>
          <p:cNvPr id="583" name="Google Shape;583;p60"/>
          <p:cNvSpPr txBox="1">
            <a:spLocks noGrp="1"/>
          </p:cNvSpPr>
          <p:nvPr>
            <p:ph type="body" idx="2"/>
          </p:nvPr>
        </p:nvSpPr>
        <p:spPr>
          <a:prstGeom prst="rect">
            <a:avLst/>
          </a:prstGeom>
          <a:noFill/>
          <a:ln>
            <a:noFill/>
          </a:ln>
        </p:spPr>
        <p:txBody>
          <a:bodyPr spcFirstLastPara="1" wrap="square" lIns="91425" tIns="45700" rIns="91425" bIns="45700" anchor="t" anchorCtr="0">
            <a:noAutofit/>
          </a:bodyPr>
          <a:lstStyle/>
          <a:p>
            <a:pPr algn="r"/>
            <a:r>
              <a:rPr lang="fr-CA" dirty="0"/>
              <a:t>Maladie artérielle périphérique</a:t>
            </a:r>
          </a:p>
        </p:txBody>
      </p:sp>
      <p:pic>
        <p:nvPicPr>
          <p:cNvPr id="584" name="Google Shape;584;p60" descr="Cœur avec battements avec un remplissage uni"/>
          <p:cNvPicPr preferRelativeResize="0"/>
          <p:nvPr/>
        </p:nvPicPr>
        <p:blipFill rotWithShape="1">
          <a:blip r:embed="rId3">
            <a:alphaModFix/>
          </a:blip>
          <a:srcRect/>
          <a:stretch/>
        </p:blipFill>
        <p:spPr>
          <a:xfrm>
            <a:off x="466186" y="17251"/>
            <a:ext cx="1302589" cy="1302589"/>
          </a:xfrm>
          <a:prstGeom prst="rect">
            <a:avLst/>
          </a:prstGeom>
          <a:noFill/>
          <a:ln>
            <a:noFill/>
          </a:ln>
        </p:spPr>
      </p:pic>
      <p:sp>
        <p:nvSpPr>
          <p:cNvPr id="585" name="Google Shape;585;p60"/>
          <p:cNvSpPr txBox="1"/>
          <p:nvPr/>
        </p:nvSpPr>
        <p:spPr>
          <a:xfrm>
            <a:off x="341894" y="1411278"/>
            <a:ext cx="8573506" cy="4059543"/>
          </a:xfrm>
          <a:prstGeom prst="rect">
            <a:avLst/>
          </a:prstGeom>
          <a:noFill/>
          <a:ln>
            <a:noFill/>
          </a:ln>
        </p:spPr>
        <p:txBody>
          <a:bodyPr spcFirstLastPara="1" wrap="square" lIns="91425" tIns="91425" rIns="91425" bIns="91425" anchor="t" anchorCtr="0">
            <a:spAutoFit/>
          </a:bodyPr>
          <a:lstStyle/>
          <a:p>
            <a:pPr marL="0" marR="0" lvl="0" indent="0" algn="l" rtl="0">
              <a:lnSpc>
                <a:spcPct val="90000"/>
              </a:lnSpc>
              <a:spcBef>
                <a:spcPts val="1000"/>
              </a:spcBef>
              <a:spcAft>
                <a:spcPts val="0"/>
              </a:spcAft>
              <a:buClr>
                <a:srgbClr val="0D266D"/>
              </a:buClr>
              <a:buSzPts val="2400"/>
              <a:buFont typeface="Arial"/>
              <a:buNone/>
            </a:pPr>
            <a:r>
              <a:rPr lang="fr-CA" sz="2400" b="1" dirty="0">
                <a:solidFill>
                  <a:srgbClr val="0D266D"/>
                </a:solidFill>
                <a:latin typeface="Arial" panose="020B0604020202020204" pitchFamily="34" charset="0"/>
                <a:ea typeface="Arial"/>
                <a:cs typeface="Arial" panose="020B0604020202020204" pitchFamily="34" charset="0"/>
                <a:sym typeface="Arial"/>
              </a:rPr>
              <a:t>En vous basant sur les données dont vous disposez ainsi que sur les recommandations de l’American </a:t>
            </a:r>
            <a:r>
              <a:rPr lang="fr-CA" sz="2400" b="1" dirty="0" err="1">
                <a:solidFill>
                  <a:srgbClr val="0D266D"/>
                </a:solidFill>
                <a:latin typeface="Arial" panose="020B0604020202020204" pitchFamily="34" charset="0"/>
                <a:ea typeface="Arial"/>
                <a:cs typeface="Arial" panose="020B0604020202020204" pitchFamily="34" charset="0"/>
                <a:sym typeface="Arial"/>
              </a:rPr>
              <a:t>College</a:t>
            </a:r>
            <a:r>
              <a:rPr lang="fr-CA" sz="2400" b="1" dirty="0">
                <a:solidFill>
                  <a:srgbClr val="0D266D"/>
                </a:solidFill>
                <a:latin typeface="Arial" panose="020B0604020202020204" pitchFamily="34" charset="0"/>
                <a:ea typeface="Arial"/>
                <a:cs typeface="Arial" panose="020B0604020202020204" pitchFamily="34" charset="0"/>
                <a:sym typeface="Arial"/>
              </a:rPr>
              <a:t> of Sports </a:t>
            </a:r>
            <a:r>
              <a:rPr lang="fr-CA" sz="2400" b="1" dirty="0" err="1">
                <a:solidFill>
                  <a:srgbClr val="0D266D"/>
                </a:solidFill>
                <a:latin typeface="Arial" panose="020B0604020202020204" pitchFamily="34" charset="0"/>
                <a:ea typeface="Arial"/>
                <a:cs typeface="Arial" panose="020B0604020202020204" pitchFamily="34" charset="0"/>
                <a:sym typeface="Arial"/>
              </a:rPr>
              <a:t>Medicine</a:t>
            </a:r>
            <a:r>
              <a:rPr lang="fr-CA" sz="2400" b="1" dirty="0">
                <a:solidFill>
                  <a:srgbClr val="0D266D"/>
                </a:solidFill>
                <a:latin typeface="Arial" panose="020B0604020202020204" pitchFamily="34" charset="0"/>
                <a:ea typeface="Arial"/>
                <a:cs typeface="Arial" panose="020B0604020202020204" pitchFamily="34" charset="0"/>
                <a:sym typeface="Arial"/>
              </a:rPr>
              <a:t>, quelle serait votre prescription de l’exercice cardiovasculaire (aérobie) pour monsieur Laprise</a:t>
            </a:r>
            <a:r>
              <a:rPr lang="fr-CA" sz="2400" b="1" dirty="0">
                <a:solidFill>
                  <a:srgbClr val="0D266D"/>
                </a:solidFill>
                <a:latin typeface="Arial" panose="020B0604020202020204" pitchFamily="34" charset="0"/>
                <a:cs typeface="Arial" panose="020B0604020202020204" pitchFamily="34" charset="0"/>
              </a:rPr>
              <a:t>?</a:t>
            </a:r>
            <a:r>
              <a:rPr lang="fr-CA" sz="2400" b="1" dirty="0">
                <a:solidFill>
                  <a:srgbClr val="0D266D"/>
                </a:solidFill>
                <a:latin typeface="Arial" panose="020B0604020202020204" pitchFamily="34" charset="0"/>
                <a:ea typeface="Arial"/>
                <a:cs typeface="Arial" panose="020B0604020202020204" pitchFamily="34" charset="0"/>
                <a:sym typeface="Arial"/>
              </a:rPr>
              <a:t> </a:t>
            </a:r>
            <a:endParaRPr sz="2400" b="1" dirty="0">
              <a:solidFill>
                <a:srgbClr val="0D266D"/>
              </a:solidFill>
              <a:latin typeface="Arial" panose="020B0604020202020204" pitchFamily="34" charset="0"/>
              <a:ea typeface="Arial"/>
              <a:cs typeface="Arial" panose="020B0604020202020204" pitchFamily="34" charset="0"/>
              <a:sym typeface="Arial"/>
            </a:endParaRPr>
          </a:p>
          <a:p>
            <a:pPr marL="0" marR="0" lvl="0" indent="0" algn="l" rtl="0">
              <a:lnSpc>
                <a:spcPct val="90000"/>
              </a:lnSpc>
              <a:spcBef>
                <a:spcPts val="1000"/>
              </a:spcBef>
              <a:spcAft>
                <a:spcPts val="0"/>
              </a:spcAft>
              <a:buClr>
                <a:srgbClr val="0D266D"/>
              </a:buClr>
              <a:buSzPts val="2400"/>
              <a:buFont typeface="Arial"/>
              <a:buNone/>
            </a:pPr>
            <a:r>
              <a:rPr lang="fr-CA" sz="2400" b="1" dirty="0">
                <a:solidFill>
                  <a:srgbClr val="0D266D"/>
                </a:solidFill>
                <a:latin typeface="Arial" panose="020B0604020202020204" pitchFamily="34" charset="0"/>
                <a:ea typeface="Arial"/>
                <a:cs typeface="Arial" panose="020B0604020202020204" pitchFamily="34" charset="0"/>
                <a:sym typeface="Arial"/>
              </a:rPr>
              <a:t>Sélectionnez les réponses appropriées.</a:t>
            </a:r>
            <a:endParaRPr dirty="0">
              <a:solidFill>
                <a:srgbClr val="0D266D"/>
              </a:solidFill>
              <a:latin typeface="Arial" panose="020B0604020202020204" pitchFamily="34" charset="0"/>
              <a:cs typeface="Arial" panose="020B0604020202020204" pitchFamily="34" charset="0"/>
            </a:endParaRPr>
          </a:p>
          <a:p>
            <a:pPr marL="0" marR="0" lvl="0" indent="0" algn="l" rtl="0">
              <a:lnSpc>
                <a:spcPct val="90000"/>
              </a:lnSpc>
              <a:spcBef>
                <a:spcPts val="1000"/>
              </a:spcBef>
              <a:spcAft>
                <a:spcPts val="0"/>
              </a:spcAft>
              <a:buClr>
                <a:srgbClr val="0D266D"/>
              </a:buClr>
              <a:buSzPts val="1800"/>
              <a:buFont typeface="Arial"/>
              <a:buNone/>
            </a:pPr>
            <a:r>
              <a:rPr lang="fr-CA" sz="1800" dirty="0">
                <a:solidFill>
                  <a:srgbClr val="0D266D"/>
                </a:solidFill>
                <a:latin typeface="Arial" panose="020B0604020202020204" pitchFamily="34" charset="0"/>
                <a:ea typeface="Arial"/>
                <a:cs typeface="Arial" panose="020B0604020202020204" pitchFamily="34" charset="0"/>
                <a:sym typeface="Arial"/>
              </a:rPr>
              <a:t>La prescription de l’exercice cardiovasculaire (aérobie) de monsieur Laprise inclura une activité de type </a:t>
            </a:r>
            <a:r>
              <a:rPr lang="fr-CA" sz="1800" dirty="0">
                <a:solidFill>
                  <a:srgbClr val="0D266D"/>
                </a:solidFill>
                <a:highlight>
                  <a:srgbClr val="CAE7F5"/>
                </a:highlight>
                <a:latin typeface="Arial" panose="020B0604020202020204" pitchFamily="34" charset="0"/>
                <a:ea typeface="Arial"/>
                <a:cs typeface="Arial" panose="020B0604020202020204" pitchFamily="34" charset="0"/>
                <a:sym typeface="Arial"/>
              </a:rPr>
              <a:t>marche,</a:t>
            </a:r>
            <a:r>
              <a:rPr lang="fr-CA" sz="1800" dirty="0">
                <a:solidFill>
                  <a:srgbClr val="0D266D"/>
                </a:solidFill>
                <a:latin typeface="Arial" panose="020B0604020202020204" pitchFamily="34" charset="0"/>
                <a:ea typeface="Arial"/>
                <a:cs typeface="Arial" panose="020B0604020202020204" pitchFamily="34" charset="0"/>
                <a:sym typeface="Arial"/>
              </a:rPr>
              <a:t> pratiquée à une fréquence de </a:t>
            </a:r>
            <a:r>
              <a:rPr lang="fr-CA" sz="1800" dirty="0">
                <a:solidFill>
                  <a:srgbClr val="0D266D"/>
                </a:solidFill>
                <a:highlight>
                  <a:srgbClr val="CAE7F5"/>
                </a:highlight>
                <a:latin typeface="Arial" panose="020B0604020202020204" pitchFamily="34" charset="0"/>
                <a:ea typeface="Arial"/>
                <a:cs typeface="Arial" panose="020B0604020202020204" pitchFamily="34" charset="0"/>
                <a:sym typeface="Arial"/>
              </a:rPr>
              <a:t>3 à 5 fois </a:t>
            </a:r>
            <a:r>
              <a:rPr lang="fr-CA" sz="1800" dirty="0">
                <a:solidFill>
                  <a:srgbClr val="0D266D"/>
                </a:solidFill>
                <a:latin typeface="Arial" panose="020B0604020202020204" pitchFamily="34" charset="0"/>
                <a:ea typeface="Arial"/>
                <a:cs typeface="Arial" panose="020B0604020202020204" pitchFamily="34" charset="0"/>
                <a:sym typeface="Arial"/>
              </a:rPr>
              <a:t>par semaine, à une intensité de </a:t>
            </a:r>
            <a:r>
              <a:rPr lang="fr-CA" sz="1800" dirty="0">
                <a:solidFill>
                  <a:srgbClr val="0D266D"/>
                </a:solidFill>
                <a:highlight>
                  <a:srgbClr val="CAE7F5"/>
                </a:highlight>
                <a:latin typeface="Arial" panose="020B0604020202020204" pitchFamily="34" charset="0"/>
                <a:ea typeface="Arial"/>
                <a:cs typeface="Arial" panose="020B0604020202020204" pitchFamily="34" charset="0"/>
                <a:sym typeface="Arial"/>
              </a:rPr>
              <a:t>40 à 59 % de la fréquence cardiaque de réserve</a:t>
            </a:r>
            <a:r>
              <a:rPr lang="fr-CA" sz="1800" dirty="0">
                <a:solidFill>
                  <a:srgbClr val="0D266D"/>
                </a:solidFill>
                <a:latin typeface="Arial" panose="020B0604020202020204" pitchFamily="34" charset="0"/>
                <a:ea typeface="Arial"/>
                <a:cs typeface="Arial" panose="020B0604020202020204" pitchFamily="34" charset="0"/>
                <a:sym typeface="Arial"/>
              </a:rPr>
              <a:t>  ou jusqu’à l’atteinte d’une douleur modérée, c’est-à-dire </a:t>
            </a:r>
            <a:r>
              <a:rPr lang="fr-CA" sz="1800" dirty="0">
                <a:solidFill>
                  <a:srgbClr val="0D266D"/>
                </a:solidFill>
                <a:highlight>
                  <a:srgbClr val="CAE7F5"/>
                </a:highlight>
                <a:latin typeface="Arial" panose="020B0604020202020204" pitchFamily="34" charset="0"/>
                <a:ea typeface="Arial"/>
                <a:cs typeface="Arial" panose="020B0604020202020204" pitchFamily="34" charset="0"/>
                <a:sym typeface="Arial"/>
              </a:rPr>
              <a:t>2 à 3/4 </a:t>
            </a:r>
            <a:r>
              <a:rPr lang="fr-CA" sz="1800" dirty="0">
                <a:solidFill>
                  <a:srgbClr val="0D266D"/>
                </a:solidFill>
                <a:latin typeface="Arial" panose="020B0604020202020204" pitchFamily="34" charset="0"/>
                <a:ea typeface="Arial"/>
                <a:cs typeface="Arial" panose="020B0604020202020204" pitchFamily="34" charset="0"/>
                <a:sym typeface="Arial"/>
              </a:rPr>
              <a:t>sur l’échelle de claudication intermittente. La durée de l’effort sera d’au moins </a:t>
            </a:r>
            <a:r>
              <a:rPr lang="fr-CA" sz="1800" dirty="0">
                <a:solidFill>
                  <a:srgbClr val="0D266D"/>
                </a:solidFill>
                <a:highlight>
                  <a:srgbClr val="CAE7F5"/>
                </a:highlight>
                <a:latin typeface="Arial" panose="020B0604020202020204" pitchFamily="34" charset="0"/>
                <a:ea typeface="Arial"/>
                <a:cs typeface="Arial" panose="020B0604020202020204" pitchFamily="34" charset="0"/>
                <a:sym typeface="Arial"/>
              </a:rPr>
              <a:t>30 à 45 minutes</a:t>
            </a:r>
            <a:r>
              <a:rPr lang="fr-CA" sz="1800" dirty="0">
                <a:solidFill>
                  <a:srgbClr val="0D266D"/>
                </a:solidFill>
                <a:latin typeface="Arial" panose="020B0604020202020204" pitchFamily="34" charset="0"/>
                <a:ea typeface="Arial"/>
                <a:cs typeface="Arial" panose="020B0604020202020204" pitchFamily="34" charset="0"/>
                <a:sym typeface="Arial"/>
              </a:rPr>
              <a:t>, excluant les temps de repos. </a:t>
            </a:r>
            <a:endParaRPr dirty="0">
              <a:solidFill>
                <a:srgbClr val="0D266D"/>
              </a:solidFill>
              <a:latin typeface="Arial" panose="020B0604020202020204" pitchFamily="34" charset="0"/>
              <a:cs typeface="Arial" panose="020B0604020202020204" pitchFamily="34"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90"/>
        <p:cNvGrpSpPr/>
        <p:nvPr/>
      </p:nvGrpSpPr>
      <p:grpSpPr>
        <a:xfrm>
          <a:off x="0" y="0"/>
          <a:ext cx="0" cy="0"/>
          <a:chOff x="0" y="0"/>
          <a:chExt cx="0" cy="0"/>
        </a:xfrm>
      </p:grpSpPr>
      <p:sp>
        <p:nvSpPr>
          <p:cNvPr id="592" name="Google Shape;592;p61"/>
          <p:cNvSpPr txBox="1">
            <a:spLocks noGrp="1"/>
          </p:cNvSpPr>
          <p:nvPr>
            <p:ph type="body" idx="1"/>
          </p:nvPr>
        </p:nvSpPr>
        <p:spPr>
          <a:xfrm>
            <a:off x="208547" y="1310082"/>
            <a:ext cx="8807116" cy="4555200"/>
          </a:xfrm>
          <a:prstGeom prst="rect">
            <a:avLst/>
          </a:prstGeom>
          <a:noFill/>
          <a:ln>
            <a:noFill/>
          </a:ln>
        </p:spPr>
        <p:txBody>
          <a:bodyPr spcFirstLastPara="1" wrap="square" lIns="91425" tIns="91425" rIns="91425" bIns="91425" anchor="t" anchorCtr="0">
            <a:noAutofit/>
          </a:bodyPr>
          <a:lstStyle/>
          <a:p>
            <a:pPr marL="0" lvl="0" indent="0" algn="just" rtl="0">
              <a:lnSpc>
                <a:spcPct val="90000"/>
              </a:lnSpc>
              <a:spcBef>
                <a:spcPts val="0"/>
              </a:spcBef>
              <a:spcAft>
                <a:spcPts val="0"/>
              </a:spcAft>
              <a:buClr>
                <a:srgbClr val="0D266D"/>
              </a:buClr>
              <a:buSzPts val="1800"/>
              <a:buNone/>
            </a:pPr>
            <a:r>
              <a:rPr lang="fr-CA" sz="1400" dirty="0">
                <a:solidFill>
                  <a:srgbClr val="0D266D"/>
                </a:solidFill>
                <a:latin typeface="Arial" panose="020B0604020202020204" pitchFamily="34" charset="0"/>
                <a:cs typeface="Arial" panose="020B0604020202020204" pitchFamily="34" charset="0"/>
              </a:rPr>
              <a:t>L’exercice sera utilisé en première intention chez les personnes qui présentent une maladie artérielle périphérique. Ainsi, l’exercice sera recommandé avant d’envisager une revascularisation. Les recommandations de l’American </a:t>
            </a:r>
            <a:r>
              <a:rPr lang="fr-CA" sz="1400" dirty="0" err="1">
                <a:solidFill>
                  <a:srgbClr val="0D266D"/>
                </a:solidFill>
                <a:latin typeface="Arial" panose="020B0604020202020204" pitchFamily="34" charset="0"/>
                <a:cs typeface="Arial" panose="020B0604020202020204" pitchFamily="34" charset="0"/>
              </a:rPr>
              <a:t>College</a:t>
            </a:r>
            <a:r>
              <a:rPr lang="fr-CA" sz="1400" dirty="0">
                <a:solidFill>
                  <a:srgbClr val="0D266D"/>
                </a:solidFill>
                <a:latin typeface="Arial" panose="020B0604020202020204" pitchFamily="34" charset="0"/>
                <a:cs typeface="Arial" panose="020B0604020202020204" pitchFamily="34" charset="0"/>
              </a:rPr>
              <a:t> of Sports </a:t>
            </a:r>
            <a:r>
              <a:rPr lang="fr-CA" sz="1400" dirty="0" err="1">
                <a:solidFill>
                  <a:srgbClr val="0D266D"/>
                </a:solidFill>
                <a:latin typeface="Arial" panose="020B0604020202020204" pitchFamily="34" charset="0"/>
                <a:cs typeface="Arial" panose="020B0604020202020204" pitchFamily="34" charset="0"/>
              </a:rPr>
              <a:t>Medicine</a:t>
            </a:r>
            <a:r>
              <a:rPr lang="fr-CA" sz="1400" dirty="0">
                <a:solidFill>
                  <a:srgbClr val="0D266D"/>
                </a:solidFill>
                <a:latin typeface="Arial" panose="020B0604020202020204" pitchFamily="34" charset="0"/>
                <a:cs typeface="Arial" panose="020B0604020202020204" pitchFamily="34" charset="0"/>
              </a:rPr>
              <a:t> (2022) en matière de prescription de l’exercice cardiovasculaire (aérobie) pour une personne qui présente une maladie artérielle périphérique sont :</a:t>
            </a:r>
            <a:endParaRPr sz="14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sz="14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r>
              <a:rPr lang="fr-CA" sz="1400" b="1" dirty="0">
                <a:solidFill>
                  <a:srgbClr val="0D266D"/>
                </a:solidFill>
                <a:latin typeface="Arial" panose="020B0604020202020204" pitchFamily="34" charset="0"/>
                <a:cs typeface="Arial" panose="020B0604020202020204" pitchFamily="34" charset="0"/>
              </a:rPr>
              <a:t>Fréquence :</a:t>
            </a:r>
            <a:r>
              <a:rPr lang="fr-CA" sz="1400" dirty="0">
                <a:solidFill>
                  <a:srgbClr val="0D266D"/>
                </a:solidFill>
                <a:latin typeface="Arial" panose="020B0604020202020204" pitchFamily="34" charset="0"/>
                <a:cs typeface="Arial" panose="020B0604020202020204" pitchFamily="34" charset="0"/>
              </a:rPr>
              <a:t>	3 fois par semaine, idéalement 5 fois par semaine</a:t>
            </a:r>
            <a:endParaRPr sz="14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sz="14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r>
              <a:rPr lang="fr-CA" sz="1400" b="1" dirty="0">
                <a:solidFill>
                  <a:srgbClr val="0D266D"/>
                </a:solidFill>
                <a:latin typeface="Arial" panose="020B0604020202020204" pitchFamily="34" charset="0"/>
                <a:cs typeface="Arial" panose="020B0604020202020204" pitchFamily="34" charset="0"/>
              </a:rPr>
              <a:t>Intensité :		</a:t>
            </a:r>
            <a:r>
              <a:rPr lang="fr-CA" sz="1400" dirty="0">
                <a:solidFill>
                  <a:srgbClr val="0D266D"/>
                </a:solidFill>
                <a:latin typeface="Arial" panose="020B0604020202020204" pitchFamily="34" charset="0"/>
                <a:cs typeface="Arial" panose="020B0604020202020204" pitchFamily="34" charset="0"/>
              </a:rPr>
              <a:t>Modérée, soit 40-59 % de la FC de réserve (12-13/20) ou jusqu’à 				l’apparition d’une claudication intermittente modérée (c’est-à-dire 2 à 3/4 			sur l’échelle de claudication intermittente)</a:t>
            </a:r>
            <a:endParaRPr sz="14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sz="14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r>
              <a:rPr lang="fr-CA" sz="1400" b="1" dirty="0">
                <a:solidFill>
                  <a:srgbClr val="0D266D"/>
                </a:solidFill>
                <a:latin typeface="Arial" panose="020B0604020202020204" pitchFamily="34" charset="0"/>
                <a:cs typeface="Arial" panose="020B0604020202020204" pitchFamily="34" charset="0"/>
              </a:rPr>
              <a:t>Durée : 	</a:t>
            </a:r>
            <a:r>
              <a:rPr lang="fr-CA" sz="1400" dirty="0">
                <a:solidFill>
                  <a:srgbClr val="0D266D"/>
                </a:solidFill>
                <a:latin typeface="Arial" panose="020B0604020202020204" pitchFamily="34" charset="0"/>
                <a:cs typeface="Arial" panose="020B0604020202020204" pitchFamily="34" charset="0"/>
              </a:rPr>
              <a:t>	30 à 45 minutes, excluant les pauses</a:t>
            </a:r>
            <a:endParaRPr sz="14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sz="14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r>
              <a:rPr lang="fr-CA" sz="1400" b="1" dirty="0">
                <a:solidFill>
                  <a:srgbClr val="0D266D"/>
                </a:solidFill>
                <a:latin typeface="Arial" panose="020B0604020202020204" pitchFamily="34" charset="0"/>
                <a:cs typeface="Arial" panose="020B0604020202020204" pitchFamily="34" charset="0"/>
              </a:rPr>
              <a:t>Type : </a:t>
            </a:r>
            <a:r>
              <a:rPr lang="fr-CA" sz="1400" dirty="0">
                <a:solidFill>
                  <a:srgbClr val="0D266D"/>
                </a:solidFill>
                <a:latin typeface="Arial" panose="020B0604020202020204" pitchFamily="34" charset="0"/>
                <a:cs typeface="Arial" panose="020B0604020202020204" pitchFamily="34" charset="0"/>
              </a:rPr>
              <a:t>		Exercices de mise en charge (marche, marche rapide, course)</a:t>
            </a:r>
            <a:endParaRPr sz="14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sz="1400" dirty="0">
              <a:solidFill>
                <a:srgbClr val="0D266D"/>
              </a:solidFill>
              <a:latin typeface="Arial" panose="020B0604020202020204" pitchFamily="34" charset="0"/>
              <a:cs typeface="Arial" panose="020B0604020202020204" pitchFamily="34" charset="0"/>
            </a:endParaRPr>
          </a:p>
          <a:p>
            <a:pPr marL="0" indent="0" algn="just">
              <a:buClr>
                <a:srgbClr val="0D266D"/>
              </a:buClr>
              <a:buNone/>
            </a:pPr>
            <a:r>
              <a:rPr lang="fr-CA" sz="1400" dirty="0">
                <a:solidFill>
                  <a:srgbClr val="0D266D"/>
                </a:solidFill>
                <a:latin typeface="Arial" panose="020B0604020202020204" pitchFamily="34" charset="0"/>
                <a:cs typeface="Arial" panose="020B0604020202020204" pitchFamily="34" charset="0"/>
              </a:rPr>
              <a:t>À ce programme, il faudra ajouter un échauffement (5-10 minutes) et un retour au calme (5-10 minutes). Pour le type d’exercice, nous opterons pour la marche par intervalles sur tapis roulant. En effet, ce sont les exercices de mise en charge qui auront le plus de bienfaits sur la maladie artérielle périphérique. Le programme de marche augmentera la distance que la personne est en mesure de parcourir sans douleur. Dans le cas où la personne aurait de la difficulté à s’entraîner à la marche, d’autres modalités d’entraînement peuvent être envisagées comme l’ergocycle. Idéalement, le programme de marche devrait s’étaler sur au moins 12 semaines. Il a aussi été rapporté que les entraînements supervisés étaient plus efficaces dans la prise en charge de la maladie artérielle périphérique comparativement aux programmes réalisés de manière autonome. Il sera donc important de discuter de ce point avec monsieur Laprise, puisqu’il souhaitait s’entraîner à la maison, sur son tapis roulant. Nous pourrions donc envisager un programme supervisé avant de penser à la poursuite des exercices à domicile. À ce moment, il faudra penser à bien informer la personne sur le mode de pratique de l’exercice (douleur, intervalles effort/repos et adaptation de la durée et de la vitesse de marche en lien avec les progrès).</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596"/>
        <p:cNvGrpSpPr/>
        <p:nvPr/>
      </p:nvGrpSpPr>
      <p:grpSpPr>
        <a:xfrm>
          <a:off x="0" y="0"/>
          <a:ext cx="0" cy="0"/>
          <a:chOff x="0" y="0"/>
          <a:chExt cx="0" cy="0"/>
        </a:xfrm>
      </p:grpSpPr>
      <p:sp>
        <p:nvSpPr>
          <p:cNvPr id="598" name="Google Shape;598;p62"/>
          <p:cNvSpPr txBox="1">
            <a:spLocks noGrp="1"/>
          </p:cNvSpPr>
          <p:nvPr>
            <p:ph type="body" idx="1"/>
          </p:nvPr>
        </p:nvSpPr>
        <p:spPr>
          <a:xfrm>
            <a:off x="498750" y="1134116"/>
            <a:ext cx="8146500" cy="733475"/>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0"/>
              </a:spcBef>
              <a:spcAft>
                <a:spcPts val="0"/>
              </a:spcAft>
              <a:buClr>
                <a:srgbClr val="0D266D"/>
              </a:buClr>
              <a:buSzPts val="1800"/>
              <a:buNone/>
            </a:pPr>
            <a:r>
              <a:rPr lang="fr-CA" sz="2600" dirty="0">
                <a:solidFill>
                  <a:srgbClr val="0D266D"/>
                </a:solidFill>
                <a:latin typeface="Arial" panose="020B0604020202020204" pitchFamily="34" charset="0"/>
                <a:cs typeface="Arial" panose="020B0604020202020204" pitchFamily="34" charset="0"/>
              </a:rPr>
              <a:t>Pour alléger le scénario, la prescription d’exercices vise uniquement la composante cardiovasculaire.</a:t>
            </a:r>
            <a:endParaRPr dirty="0">
              <a:solidFill>
                <a:srgbClr val="0D266D"/>
              </a:solidFill>
              <a:latin typeface="Arial" panose="020B0604020202020204" pitchFamily="34" charset="0"/>
              <a:cs typeface="Arial" panose="020B0604020202020204" pitchFamily="34" charset="0"/>
            </a:endParaRPr>
          </a:p>
          <a:p>
            <a:pPr marL="0" lvl="0" indent="0" rtl="0">
              <a:lnSpc>
                <a:spcPct val="90000"/>
              </a:lnSpc>
              <a:spcBef>
                <a:spcPts val="0"/>
              </a:spcBef>
              <a:spcAft>
                <a:spcPts val="0"/>
              </a:spcAft>
              <a:buClr>
                <a:schemeClr val="dk1"/>
              </a:buClr>
              <a:buSzPts val="1800"/>
              <a:buNone/>
            </a:pPr>
            <a:endParaRPr sz="2600" dirty="0">
              <a:solidFill>
                <a:srgbClr val="0D266D"/>
              </a:solidFill>
              <a:latin typeface="Arial" panose="020B0604020202020204" pitchFamily="34" charset="0"/>
              <a:cs typeface="Arial" panose="020B0604020202020204" pitchFamily="34" charset="0"/>
            </a:endParaRPr>
          </a:p>
          <a:p>
            <a:pPr marL="0" lvl="0" indent="0" rtl="0">
              <a:lnSpc>
                <a:spcPct val="90000"/>
              </a:lnSpc>
              <a:spcBef>
                <a:spcPts val="0"/>
              </a:spcBef>
              <a:spcAft>
                <a:spcPts val="0"/>
              </a:spcAft>
              <a:buClr>
                <a:srgbClr val="0D266D"/>
              </a:buClr>
              <a:buSzPts val="1800"/>
              <a:buNone/>
            </a:pPr>
            <a:r>
              <a:rPr lang="fr-CA" sz="2600" dirty="0">
                <a:solidFill>
                  <a:srgbClr val="0D266D"/>
                </a:solidFill>
                <a:latin typeface="Arial" panose="020B0604020202020204" pitchFamily="34" charset="0"/>
                <a:cs typeface="Arial" panose="020B0604020202020204" pitchFamily="34" charset="0"/>
              </a:rPr>
              <a:t>Normalement, une prescription d’exercices complète comprend d’autres éléments, comme des exercices de renforcement musculaire ou de flexibilité. </a:t>
            </a:r>
          </a:p>
          <a:p>
            <a:pPr marL="0" lvl="0" indent="0" rtl="0">
              <a:lnSpc>
                <a:spcPct val="90000"/>
              </a:lnSpc>
              <a:spcBef>
                <a:spcPts val="0"/>
              </a:spcBef>
              <a:spcAft>
                <a:spcPts val="0"/>
              </a:spcAft>
              <a:buClr>
                <a:srgbClr val="0D266D"/>
              </a:buClr>
              <a:buSzPts val="1800"/>
              <a:buNone/>
            </a:pPr>
            <a:endParaRPr lang="fr-CA" sz="2600" dirty="0">
              <a:solidFill>
                <a:srgbClr val="0D266D"/>
              </a:solidFill>
              <a:latin typeface="Arial" panose="020B0604020202020204" pitchFamily="34" charset="0"/>
              <a:cs typeface="Arial" panose="020B0604020202020204" pitchFamily="34" charset="0"/>
            </a:endParaRPr>
          </a:p>
          <a:p>
            <a:pPr marL="0" lvl="0" indent="0" rtl="0">
              <a:lnSpc>
                <a:spcPct val="90000"/>
              </a:lnSpc>
              <a:spcBef>
                <a:spcPts val="0"/>
              </a:spcBef>
              <a:spcAft>
                <a:spcPts val="0"/>
              </a:spcAft>
              <a:buClr>
                <a:srgbClr val="0D266D"/>
              </a:buClr>
              <a:buSzPts val="1800"/>
              <a:buNone/>
            </a:pPr>
            <a:r>
              <a:rPr lang="fr-CA" sz="2600" dirty="0">
                <a:solidFill>
                  <a:srgbClr val="0D266D"/>
                </a:solidFill>
                <a:latin typeface="Arial" panose="020B0604020202020204" pitchFamily="34" charset="0"/>
                <a:cs typeface="Arial" panose="020B0604020202020204" pitchFamily="34" charset="0"/>
              </a:rPr>
              <a:t>D’ailleurs, des exercices de renforcement musculaire majorent les bénéfices de l’exercice cardiovasculaire sur la capacité à marcher. Il pourrait donc être pertinent d’ajouter des exercices de renforcement musculaire au programme de monsieur Laprise.</a:t>
            </a:r>
            <a:endParaRPr sz="2600" dirty="0">
              <a:solidFill>
                <a:srgbClr val="0D266D"/>
              </a:solidFill>
              <a:latin typeface="Arial" panose="020B0604020202020204" pitchFamily="34" charset="0"/>
              <a:cs typeface="Arial" panose="020B0604020202020204" pitchFamily="34"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580">
          <a:extLst>
            <a:ext uri="{FF2B5EF4-FFF2-40B4-BE49-F238E27FC236}">
              <a16:creationId xmlns:a16="http://schemas.microsoft.com/office/drawing/2014/main" id="{38F9083E-A20D-BE12-30D6-D0C4BD07EC74}"/>
            </a:ext>
          </a:extLst>
        </p:cNvPr>
        <p:cNvGrpSpPr/>
        <p:nvPr/>
      </p:nvGrpSpPr>
      <p:grpSpPr>
        <a:xfrm>
          <a:off x="0" y="0"/>
          <a:ext cx="0" cy="0"/>
          <a:chOff x="0" y="0"/>
          <a:chExt cx="0" cy="0"/>
        </a:xfrm>
      </p:grpSpPr>
      <p:sp>
        <p:nvSpPr>
          <p:cNvPr id="582" name="Google Shape;582;p60">
            <a:extLst>
              <a:ext uri="{FF2B5EF4-FFF2-40B4-BE49-F238E27FC236}">
                <a16:creationId xmlns:a16="http://schemas.microsoft.com/office/drawing/2014/main" id="{3725BAB8-EDD6-0D58-2912-24A31D2A9E0B}"/>
              </a:ext>
            </a:extLst>
          </p:cNvPr>
          <p:cNvSpPr txBox="1">
            <a:spLocks noGrp="1"/>
          </p:cNvSpPr>
          <p:nvPr>
            <p:ph type="title"/>
          </p:nvPr>
        </p:nvSpPr>
        <p:spPr>
          <a:xfrm>
            <a:off x="1768774" y="363757"/>
            <a:ext cx="6746575" cy="60957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D60B41"/>
              </a:buClr>
              <a:buSzPts val="3000"/>
              <a:buFont typeface="Play"/>
              <a:buNone/>
            </a:pPr>
            <a:r>
              <a:rPr lang="fr-CA" dirty="0"/>
              <a:t>Programme de marche</a:t>
            </a:r>
            <a:endParaRPr dirty="0"/>
          </a:p>
        </p:txBody>
      </p:sp>
      <p:sp>
        <p:nvSpPr>
          <p:cNvPr id="583" name="Google Shape;583;p60">
            <a:extLst>
              <a:ext uri="{FF2B5EF4-FFF2-40B4-BE49-F238E27FC236}">
                <a16:creationId xmlns:a16="http://schemas.microsoft.com/office/drawing/2014/main" id="{D02AC464-C9FD-866F-71DF-957B128E45D3}"/>
              </a:ext>
            </a:extLst>
          </p:cNvPr>
          <p:cNvSpPr txBox="1">
            <a:spLocks noGrp="1"/>
          </p:cNvSpPr>
          <p:nvPr>
            <p:ph type="body" idx="2"/>
          </p:nvPr>
        </p:nvSpPr>
        <p:spPr>
          <a:prstGeom prst="rect">
            <a:avLst/>
          </a:prstGeom>
          <a:noFill/>
          <a:ln>
            <a:noFill/>
          </a:ln>
        </p:spPr>
        <p:txBody>
          <a:bodyPr spcFirstLastPara="1" wrap="square" lIns="91425" tIns="45700" rIns="91425" bIns="45700" anchor="t" anchorCtr="0">
            <a:noAutofit/>
          </a:bodyPr>
          <a:lstStyle/>
          <a:p>
            <a:pPr algn="r"/>
            <a:r>
              <a:rPr lang="fr-CA" dirty="0"/>
              <a:t>Maladie artérielle périphérique</a:t>
            </a:r>
          </a:p>
        </p:txBody>
      </p:sp>
      <p:pic>
        <p:nvPicPr>
          <p:cNvPr id="584" name="Google Shape;584;p60" descr="Cœur avec battements avec un remplissage uni">
            <a:extLst>
              <a:ext uri="{FF2B5EF4-FFF2-40B4-BE49-F238E27FC236}">
                <a16:creationId xmlns:a16="http://schemas.microsoft.com/office/drawing/2014/main" id="{CC892667-C29A-0E46-6A12-5BF08747427C}"/>
              </a:ext>
            </a:extLst>
          </p:cNvPr>
          <p:cNvPicPr preferRelativeResize="0"/>
          <p:nvPr/>
        </p:nvPicPr>
        <p:blipFill rotWithShape="1">
          <a:blip r:embed="rId3">
            <a:alphaModFix/>
          </a:blip>
          <a:srcRect/>
          <a:stretch/>
        </p:blipFill>
        <p:spPr>
          <a:xfrm>
            <a:off x="466186" y="17251"/>
            <a:ext cx="1302589" cy="1302589"/>
          </a:xfrm>
          <a:prstGeom prst="rect">
            <a:avLst/>
          </a:prstGeom>
          <a:noFill/>
          <a:ln>
            <a:noFill/>
          </a:ln>
        </p:spPr>
      </p:pic>
      <p:sp>
        <p:nvSpPr>
          <p:cNvPr id="2" name="Google Shape;585;p60">
            <a:extLst>
              <a:ext uri="{FF2B5EF4-FFF2-40B4-BE49-F238E27FC236}">
                <a16:creationId xmlns:a16="http://schemas.microsoft.com/office/drawing/2014/main" id="{78A4CCE0-3554-878B-4972-F1A6A0DFD360}"/>
              </a:ext>
            </a:extLst>
          </p:cNvPr>
          <p:cNvSpPr txBox="1"/>
          <p:nvPr/>
        </p:nvSpPr>
        <p:spPr>
          <a:xfrm>
            <a:off x="5572125" y="1525580"/>
            <a:ext cx="3151973" cy="2972065"/>
          </a:xfrm>
          <a:prstGeom prst="rect">
            <a:avLst/>
          </a:prstGeom>
          <a:noFill/>
          <a:ln>
            <a:noFill/>
          </a:ln>
        </p:spPr>
        <p:txBody>
          <a:bodyPr spcFirstLastPara="1" wrap="square" lIns="91425" tIns="91425" rIns="91425" bIns="91425" anchor="t" anchorCtr="0">
            <a:spAutoFit/>
          </a:bodyPr>
          <a:lstStyle/>
          <a:p>
            <a:pPr marL="0" marR="0" lvl="0" indent="0" algn="l" rtl="0">
              <a:lnSpc>
                <a:spcPct val="90000"/>
              </a:lnSpc>
              <a:spcBef>
                <a:spcPts val="1000"/>
              </a:spcBef>
              <a:spcAft>
                <a:spcPts val="0"/>
              </a:spcAft>
              <a:buClr>
                <a:srgbClr val="0D266D"/>
              </a:buClr>
              <a:buSzPts val="2400"/>
              <a:buFont typeface="Arial"/>
              <a:buNone/>
            </a:pPr>
            <a:r>
              <a:rPr lang="fr-CA" sz="2400" b="1" dirty="0">
                <a:solidFill>
                  <a:srgbClr val="0D266D"/>
                </a:solidFill>
                <a:latin typeface="Arial"/>
                <a:ea typeface="Arial"/>
                <a:cs typeface="Arial"/>
                <a:sym typeface="Arial"/>
              </a:rPr>
              <a:t>De manière plus concrète, inscrivez sur une feuille comment vous allez planifier une séance de marche sur tapis roulant avec monsieur Laprise?</a:t>
            </a:r>
            <a:endParaRPr sz="2400" b="1" dirty="0">
              <a:solidFill>
                <a:srgbClr val="0D266D"/>
              </a:solidFill>
              <a:latin typeface="Arial"/>
              <a:ea typeface="Arial"/>
              <a:cs typeface="Arial"/>
              <a:sym typeface="Arial"/>
            </a:endParaRPr>
          </a:p>
        </p:txBody>
      </p:sp>
      <p:pic>
        <p:nvPicPr>
          <p:cNvPr id="7" name="Image 6">
            <a:extLst>
              <a:ext uri="{FF2B5EF4-FFF2-40B4-BE49-F238E27FC236}">
                <a16:creationId xmlns:a16="http://schemas.microsoft.com/office/drawing/2014/main" id="{4E5E3711-FF43-BC27-4DB3-9130ECAEC1CD}"/>
              </a:ext>
            </a:extLst>
          </p:cNvPr>
          <p:cNvPicPr>
            <a:picLocks noChangeAspect="1"/>
          </p:cNvPicPr>
          <p:nvPr/>
        </p:nvPicPr>
        <p:blipFill>
          <a:blip r:embed="rId4"/>
          <a:stretch>
            <a:fillRect/>
          </a:stretch>
        </p:blipFill>
        <p:spPr>
          <a:xfrm>
            <a:off x="419902" y="1751035"/>
            <a:ext cx="5052211" cy="3789158"/>
          </a:xfrm>
          <a:prstGeom prst="rect">
            <a:avLst/>
          </a:prstGeom>
        </p:spPr>
      </p:pic>
    </p:spTree>
    <p:extLst>
      <p:ext uri="{BB962C8B-B14F-4D97-AF65-F5344CB8AC3E}">
        <p14:creationId xmlns:p14="http://schemas.microsoft.com/office/powerpoint/2010/main" val="273266425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590">
          <a:extLst>
            <a:ext uri="{FF2B5EF4-FFF2-40B4-BE49-F238E27FC236}">
              <a16:creationId xmlns:a16="http://schemas.microsoft.com/office/drawing/2014/main" id="{04776D8C-964D-7E1B-5131-AB492C2A0C3D}"/>
            </a:ext>
          </a:extLst>
        </p:cNvPr>
        <p:cNvGrpSpPr/>
        <p:nvPr/>
      </p:nvGrpSpPr>
      <p:grpSpPr>
        <a:xfrm>
          <a:off x="0" y="0"/>
          <a:ext cx="0" cy="0"/>
          <a:chOff x="0" y="0"/>
          <a:chExt cx="0" cy="0"/>
        </a:xfrm>
      </p:grpSpPr>
      <p:sp>
        <p:nvSpPr>
          <p:cNvPr id="592" name="Google Shape;592;p61">
            <a:extLst>
              <a:ext uri="{FF2B5EF4-FFF2-40B4-BE49-F238E27FC236}">
                <a16:creationId xmlns:a16="http://schemas.microsoft.com/office/drawing/2014/main" id="{0ACA3635-A14C-6D53-0EF2-D51EE7D8022D}"/>
              </a:ext>
            </a:extLst>
          </p:cNvPr>
          <p:cNvSpPr txBox="1">
            <a:spLocks noGrp="1"/>
          </p:cNvSpPr>
          <p:nvPr>
            <p:ph type="body" idx="1"/>
          </p:nvPr>
        </p:nvSpPr>
        <p:spPr>
          <a:xfrm>
            <a:off x="359827" y="1352383"/>
            <a:ext cx="8423927" cy="5330567"/>
          </a:xfrm>
          <a:prstGeom prst="rect">
            <a:avLst/>
          </a:prstGeom>
          <a:noFill/>
          <a:ln>
            <a:noFill/>
          </a:ln>
        </p:spPr>
        <p:txBody>
          <a:bodyPr spcFirstLastPara="1" wrap="square" lIns="91425" tIns="91425" rIns="91425" bIns="91425" anchor="t" anchorCtr="0">
            <a:noAutofit/>
          </a:bodyPr>
          <a:lstStyle/>
          <a:p>
            <a:pPr marL="0" lvl="0" indent="0" algn="just" rtl="0">
              <a:lnSpc>
                <a:spcPct val="90000"/>
              </a:lnSpc>
              <a:spcBef>
                <a:spcPts val="0"/>
              </a:spcBef>
              <a:spcAft>
                <a:spcPts val="0"/>
              </a:spcAft>
              <a:buClr>
                <a:srgbClr val="0D266D"/>
              </a:buClr>
              <a:buSzPts val="1800"/>
              <a:buNone/>
            </a:pPr>
            <a:r>
              <a:rPr lang="fr-CA" sz="1400" dirty="0">
                <a:solidFill>
                  <a:srgbClr val="0D266D"/>
                </a:solidFill>
                <a:latin typeface="Arial" panose="020B0604020202020204" pitchFamily="34" charset="0"/>
                <a:cs typeface="Arial" panose="020B0604020202020204" pitchFamily="34" charset="0"/>
              </a:rPr>
              <a:t>Pour débuter un programme de marche sur tapis roulant avec une personne qui présente une maladie artérielle périphérique, il est suggéré de fonctionner de la manière suivante (</a:t>
            </a:r>
            <a:r>
              <a:rPr lang="fr-CA" sz="1400" dirty="0" err="1">
                <a:solidFill>
                  <a:srgbClr val="0D266D"/>
                </a:solidFill>
                <a:latin typeface="Arial" panose="020B0604020202020204" pitchFamily="34" charset="0"/>
                <a:cs typeface="Arial" panose="020B0604020202020204" pitchFamily="34" charset="0"/>
              </a:rPr>
              <a:t>Ehrman</a:t>
            </a:r>
            <a:r>
              <a:rPr lang="fr-CA" sz="1400" dirty="0">
                <a:solidFill>
                  <a:srgbClr val="0D266D"/>
                </a:solidFill>
                <a:latin typeface="Arial" panose="020B0604020202020204" pitchFamily="34" charset="0"/>
                <a:cs typeface="Arial" panose="020B0604020202020204" pitchFamily="34" charset="0"/>
              </a:rPr>
              <a:t> J. K. et al., 2023; Haute autorité de santé, 2022) :</a:t>
            </a:r>
          </a:p>
          <a:p>
            <a:pPr marL="0" lvl="0" indent="0" algn="just" rtl="0">
              <a:lnSpc>
                <a:spcPct val="90000"/>
              </a:lnSpc>
              <a:spcBef>
                <a:spcPts val="0"/>
              </a:spcBef>
              <a:spcAft>
                <a:spcPts val="0"/>
              </a:spcAft>
              <a:buClr>
                <a:srgbClr val="0D266D"/>
              </a:buClr>
              <a:buSzPts val="1800"/>
              <a:buNone/>
            </a:pPr>
            <a:endParaRPr lang="fr-CA" sz="14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r>
              <a:rPr lang="fr-CA" sz="1400" b="1" dirty="0">
                <a:solidFill>
                  <a:srgbClr val="0D266D"/>
                </a:solidFill>
                <a:latin typeface="Arial" panose="020B0604020202020204" pitchFamily="34" charset="0"/>
                <a:cs typeface="Arial" panose="020B0604020202020204" pitchFamily="34" charset="0"/>
              </a:rPr>
              <a:t>Étape 1 : </a:t>
            </a:r>
            <a:r>
              <a:rPr lang="fr-CA" sz="1400" dirty="0">
                <a:solidFill>
                  <a:srgbClr val="0D266D"/>
                </a:solidFill>
                <a:latin typeface="Arial" panose="020B0604020202020204" pitchFamily="34" charset="0"/>
                <a:cs typeface="Arial" panose="020B0604020202020204" pitchFamily="34" charset="0"/>
              </a:rPr>
              <a:t>	Marche sur tapis roulant à une vitesse confortable et sans inclinaison. La vitesse sur le 	tapis roulant se situe généralement entre 2,4 et 3,2 km/h (1,5 et 2,0 </a:t>
            </a:r>
            <a:r>
              <a:rPr lang="fr-CA" sz="1400" dirty="0" err="1">
                <a:solidFill>
                  <a:srgbClr val="0D266D"/>
                </a:solidFill>
                <a:latin typeface="Arial" panose="020B0604020202020204" pitchFamily="34" charset="0"/>
                <a:cs typeface="Arial" panose="020B0604020202020204" pitchFamily="34" charset="0"/>
              </a:rPr>
              <a:t>mph</a:t>
            </a:r>
            <a:r>
              <a:rPr lang="fr-CA" sz="1400" dirty="0">
                <a:solidFill>
                  <a:srgbClr val="0D266D"/>
                </a:solidFill>
                <a:latin typeface="Arial" panose="020B0604020202020204" pitchFamily="34" charset="0"/>
                <a:cs typeface="Arial" panose="020B0604020202020204" pitchFamily="34" charset="0"/>
              </a:rPr>
              <a:t>), mais elle 	peut aussi être inférieure à ces valeurs.</a:t>
            </a:r>
          </a:p>
          <a:p>
            <a:pPr marL="0" lvl="0" indent="0" algn="just" rtl="0">
              <a:lnSpc>
                <a:spcPct val="90000"/>
              </a:lnSpc>
              <a:spcBef>
                <a:spcPts val="0"/>
              </a:spcBef>
              <a:spcAft>
                <a:spcPts val="0"/>
              </a:spcAft>
              <a:buClr>
                <a:srgbClr val="0D266D"/>
              </a:buClr>
              <a:buSzPts val="1800"/>
              <a:buNone/>
            </a:pPr>
            <a:endParaRPr lang="fr-CA" sz="1400" dirty="0">
              <a:solidFill>
                <a:srgbClr val="0D266D"/>
              </a:solidFill>
              <a:latin typeface="Arial" panose="020B0604020202020204" pitchFamily="34" charset="0"/>
              <a:cs typeface="Arial" panose="020B0604020202020204" pitchFamily="34" charset="0"/>
            </a:endParaRPr>
          </a:p>
          <a:p>
            <a:pPr marL="0" indent="0" algn="just">
              <a:buClr>
                <a:srgbClr val="0D266D"/>
              </a:buClr>
              <a:buNone/>
            </a:pPr>
            <a:r>
              <a:rPr lang="fr-CA" sz="1400" b="1" dirty="0">
                <a:solidFill>
                  <a:srgbClr val="0D266D"/>
                </a:solidFill>
                <a:latin typeface="Arial" panose="020B0604020202020204" pitchFamily="34" charset="0"/>
                <a:cs typeface="Arial" panose="020B0604020202020204" pitchFamily="34" charset="0"/>
              </a:rPr>
              <a:t>Étape 2 : </a:t>
            </a:r>
            <a:r>
              <a:rPr lang="fr-CA" sz="1400" dirty="0">
                <a:solidFill>
                  <a:srgbClr val="0D266D"/>
                </a:solidFill>
                <a:latin typeface="Arial" panose="020B0604020202020204" pitchFamily="34" charset="0"/>
                <a:cs typeface="Arial" panose="020B0604020202020204" pitchFamily="34" charset="0"/>
              </a:rPr>
              <a:t>	Après l’apparition d’une douleur de légère à modérée (soit 2 à 3/4*), prendre un repos 	jusqu’à disparition de la douleur (habituellement de 2 à 5 minutes). Le repos peut être 	fait debout ou assis.</a:t>
            </a:r>
          </a:p>
          <a:p>
            <a:pPr marL="0" lvl="0" indent="0" algn="just" rtl="0">
              <a:lnSpc>
                <a:spcPct val="90000"/>
              </a:lnSpc>
              <a:spcBef>
                <a:spcPts val="0"/>
              </a:spcBef>
              <a:spcAft>
                <a:spcPts val="0"/>
              </a:spcAft>
              <a:buClr>
                <a:srgbClr val="0D266D"/>
              </a:buClr>
              <a:buSzPts val="1800"/>
              <a:buNone/>
            </a:pPr>
            <a:endParaRPr lang="fr-CA" sz="1400" b="1"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r>
              <a:rPr lang="fr-CA" sz="1400" b="1" dirty="0">
                <a:solidFill>
                  <a:srgbClr val="0D266D"/>
                </a:solidFill>
                <a:latin typeface="Arial" panose="020B0604020202020204" pitchFamily="34" charset="0"/>
                <a:cs typeface="Arial" panose="020B0604020202020204" pitchFamily="34" charset="0"/>
              </a:rPr>
              <a:t>Étape 3 : 	</a:t>
            </a:r>
            <a:r>
              <a:rPr lang="fr-CA" sz="1400" dirty="0">
                <a:solidFill>
                  <a:srgbClr val="0D266D"/>
                </a:solidFill>
                <a:latin typeface="Arial" panose="020B0604020202020204" pitchFamily="34" charset="0"/>
                <a:cs typeface="Arial" panose="020B0604020202020204" pitchFamily="34" charset="0"/>
              </a:rPr>
              <a:t>Reprendre à l’étape 1.</a:t>
            </a:r>
          </a:p>
          <a:p>
            <a:pPr marL="0" lvl="0" indent="0" algn="just" rtl="0">
              <a:lnSpc>
                <a:spcPct val="90000"/>
              </a:lnSpc>
              <a:spcBef>
                <a:spcPts val="0"/>
              </a:spcBef>
              <a:spcAft>
                <a:spcPts val="0"/>
              </a:spcAft>
              <a:buClr>
                <a:srgbClr val="0D266D"/>
              </a:buClr>
              <a:buSzPts val="1800"/>
              <a:buNone/>
            </a:pPr>
            <a:endParaRPr lang="fr-CA" sz="14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r>
              <a:rPr lang="fr-CA" sz="1400" dirty="0">
                <a:solidFill>
                  <a:srgbClr val="0D266D"/>
                </a:solidFill>
                <a:latin typeface="Arial" panose="020B0604020202020204" pitchFamily="34" charset="0"/>
                <a:cs typeface="Arial" panose="020B0604020202020204" pitchFamily="34" charset="0"/>
              </a:rPr>
              <a:t>Idéalement, l’étape 1 devrait avoir une durée de 5 à 10 minutes. Si la douleur de 2 à 3/4 apparaît avant 5 minutes, on devrait réduire l’intensité. Si l’apparition de la douleur de 2 à 3/4 a lieu après 10 minutes, l’intensité devrait être augmentée.</a:t>
            </a:r>
          </a:p>
          <a:p>
            <a:pPr marL="0" lvl="0" indent="0" algn="just" rtl="0">
              <a:lnSpc>
                <a:spcPct val="90000"/>
              </a:lnSpc>
              <a:spcBef>
                <a:spcPts val="0"/>
              </a:spcBef>
              <a:spcAft>
                <a:spcPts val="0"/>
              </a:spcAft>
              <a:buClr>
                <a:srgbClr val="0D266D"/>
              </a:buClr>
              <a:buSzPts val="1800"/>
              <a:buNone/>
            </a:pPr>
            <a:endParaRPr lang="fr-CA" sz="14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r>
              <a:rPr lang="fr-CA" sz="1400" dirty="0">
                <a:solidFill>
                  <a:srgbClr val="0D266D"/>
                </a:solidFill>
                <a:latin typeface="Arial" panose="020B0604020202020204" pitchFamily="34" charset="0"/>
                <a:cs typeface="Arial" panose="020B0604020202020204" pitchFamily="34" charset="0"/>
              </a:rPr>
              <a:t>On devrait prévoir une progression à toutes les 1 à 2 semaines. Pour cela, il est suggéré d’augmenter la vitesse de 0,2 à 0,3 km/h (0,1-0,2 </a:t>
            </a:r>
            <a:r>
              <a:rPr lang="fr-CA" sz="1400" dirty="0" err="1">
                <a:solidFill>
                  <a:srgbClr val="0D266D"/>
                </a:solidFill>
                <a:latin typeface="Arial" panose="020B0604020202020204" pitchFamily="34" charset="0"/>
                <a:cs typeface="Arial" panose="020B0604020202020204" pitchFamily="34" charset="0"/>
              </a:rPr>
              <a:t>mph</a:t>
            </a:r>
            <a:r>
              <a:rPr lang="fr-CA" sz="1400" dirty="0">
                <a:solidFill>
                  <a:srgbClr val="0D266D"/>
                </a:solidFill>
                <a:latin typeface="Arial" panose="020B0604020202020204" pitchFamily="34" charset="0"/>
                <a:cs typeface="Arial" panose="020B0604020202020204" pitchFamily="34" charset="0"/>
              </a:rPr>
              <a:t>) ou l’inclinaison de 1 à 2 % quand la personne marche au moins 10 minutes avec une douleur inférieure à 2/4.</a:t>
            </a:r>
          </a:p>
          <a:p>
            <a:pPr marL="0" lvl="0" indent="0" algn="just" rtl="0">
              <a:lnSpc>
                <a:spcPct val="90000"/>
              </a:lnSpc>
              <a:spcBef>
                <a:spcPts val="0"/>
              </a:spcBef>
              <a:spcAft>
                <a:spcPts val="0"/>
              </a:spcAft>
              <a:buClr>
                <a:srgbClr val="0D266D"/>
              </a:buClr>
              <a:buSzPts val="1800"/>
              <a:buNone/>
            </a:pPr>
            <a:endParaRPr lang="fr-CA" sz="14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r>
              <a:rPr lang="fr-CA" sz="1400" dirty="0">
                <a:solidFill>
                  <a:srgbClr val="0D266D"/>
                </a:solidFill>
                <a:latin typeface="Arial" panose="020B0604020202020204" pitchFamily="34" charset="0"/>
                <a:cs typeface="Arial" panose="020B0604020202020204" pitchFamily="34" charset="0"/>
              </a:rPr>
              <a:t>L’objectif final serait d’atteindre une durée de marche totale de 45 minutes (excluant les pauses). Le programme devrait être supervisé et durer plus de 12 semaines.</a:t>
            </a:r>
          </a:p>
          <a:p>
            <a:pPr marL="0" lvl="0" indent="0" algn="just" rtl="0">
              <a:lnSpc>
                <a:spcPct val="90000"/>
              </a:lnSpc>
              <a:spcBef>
                <a:spcPts val="0"/>
              </a:spcBef>
              <a:spcAft>
                <a:spcPts val="0"/>
              </a:spcAft>
              <a:buClr>
                <a:srgbClr val="0D266D"/>
              </a:buClr>
              <a:buSzPts val="1800"/>
              <a:buNone/>
            </a:pPr>
            <a:endParaRPr lang="fr-CA" sz="15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r>
              <a:rPr lang="fr-CA" sz="1300" dirty="0">
                <a:solidFill>
                  <a:srgbClr val="0D266D"/>
                </a:solidFill>
                <a:latin typeface="Arial" panose="020B0604020202020204" pitchFamily="34" charset="0"/>
                <a:cs typeface="Arial" panose="020B0604020202020204" pitchFamily="34" charset="0"/>
              </a:rPr>
              <a:t>*Certaines sources, dont l’American </a:t>
            </a:r>
            <a:r>
              <a:rPr lang="fr-CA" sz="1300" dirty="0" err="1">
                <a:solidFill>
                  <a:srgbClr val="0D266D"/>
                </a:solidFill>
                <a:latin typeface="Arial" panose="020B0604020202020204" pitchFamily="34" charset="0"/>
                <a:cs typeface="Arial" panose="020B0604020202020204" pitchFamily="34" charset="0"/>
              </a:rPr>
              <a:t>College</a:t>
            </a:r>
            <a:r>
              <a:rPr lang="fr-CA" sz="1300" dirty="0">
                <a:solidFill>
                  <a:srgbClr val="0D266D"/>
                </a:solidFill>
                <a:latin typeface="Arial" panose="020B0604020202020204" pitchFamily="34" charset="0"/>
                <a:cs typeface="Arial" panose="020B0604020202020204" pitchFamily="34" charset="0"/>
              </a:rPr>
              <a:t> of Sports </a:t>
            </a:r>
            <a:r>
              <a:rPr lang="fr-CA" sz="1300" dirty="0" err="1">
                <a:solidFill>
                  <a:srgbClr val="0D266D"/>
                </a:solidFill>
                <a:latin typeface="Arial" panose="020B0604020202020204" pitchFamily="34" charset="0"/>
                <a:cs typeface="Arial" panose="020B0604020202020204" pitchFamily="34" charset="0"/>
              </a:rPr>
              <a:t>Medicine</a:t>
            </a:r>
            <a:r>
              <a:rPr lang="fr-CA" sz="1300" dirty="0">
                <a:solidFill>
                  <a:srgbClr val="0D266D"/>
                </a:solidFill>
                <a:latin typeface="Arial" panose="020B0604020202020204" pitchFamily="34" charset="0"/>
                <a:cs typeface="Arial" panose="020B0604020202020204" pitchFamily="34" charset="0"/>
              </a:rPr>
              <a:t> (2022), suggèrent d’atteindre une valeur de 3/4 sur l’échelle de claudication intermittente. Toutefois, certaines personnes ont de la difficulté à tolérer un niveau de douleur aussi élevé. Il est rapporté qu’un niveau de douleur de 2/4 aura aussi des bienfaits importants.</a:t>
            </a:r>
          </a:p>
        </p:txBody>
      </p:sp>
    </p:spTree>
    <p:extLst>
      <p:ext uri="{BB962C8B-B14F-4D97-AF65-F5344CB8AC3E}">
        <p14:creationId xmlns:p14="http://schemas.microsoft.com/office/powerpoint/2010/main" val="225040001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89">
          <a:extLst>
            <a:ext uri="{FF2B5EF4-FFF2-40B4-BE49-F238E27FC236}">
              <a16:creationId xmlns:a16="http://schemas.microsoft.com/office/drawing/2014/main" id="{F4E13496-FAE2-977C-B55E-CFBFCF713D02}"/>
            </a:ext>
          </a:extLst>
        </p:cNvPr>
        <p:cNvGrpSpPr/>
        <p:nvPr/>
      </p:nvGrpSpPr>
      <p:grpSpPr>
        <a:xfrm>
          <a:off x="0" y="0"/>
          <a:ext cx="0" cy="0"/>
          <a:chOff x="0" y="0"/>
          <a:chExt cx="0" cy="0"/>
        </a:xfrm>
      </p:grpSpPr>
      <p:graphicFrame>
        <p:nvGraphicFramePr>
          <p:cNvPr id="2" name="Tableau 1">
            <a:extLst>
              <a:ext uri="{FF2B5EF4-FFF2-40B4-BE49-F238E27FC236}">
                <a16:creationId xmlns:a16="http://schemas.microsoft.com/office/drawing/2014/main" id="{06457632-5D20-3F33-B704-A30B85E1E629}"/>
              </a:ext>
            </a:extLst>
          </p:cNvPr>
          <p:cNvGraphicFramePr>
            <a:graphicFrameLocks noGrp="1"/>
          </p:cNvGraphicFramePr>
          <p:nvPr>
            <p:extLst>
              <p:ext uri="{D42A27DB-BD31-4B8C-83A1-F6EECF244321}">
                <p14:modId xmlns:p14="http://schemas.microsoft.com/office/powerpoint/2010/main" val="3162189377"/>
              </p:ext>
            </p:extLst>
          </p:nvPr>
        </p:nvGraphicFramePr>
        <p:xfrm>
          <a:off x="922750" y="1865240"/>
          <a:ext cx="7169063" cy="2494280"/>
        </p:xfrm>
        <a:graphic>
          <a:graphicData uri="http://schemas.openxmlformats.org/drawingml/2006/table">
            <a:tbl>
              <a:tblPr firstRow="1" bandRow="1">
                <a:tableStyleId>{5C22544A-7EE6-4342-B048-85BDC9FD1C3A}</a:tableStyleId>
              </a:tblPr>
              <a:tblGrid>
                <a:gridCol w="1905203">
                  <a:extLst>
                    <a:ext uri="{9D8B030D-6E8A-4147-A177-3AD203B41FA5}">
                      <a16:colId xmlns:a16="http://schemas.microsoft.com/office/drawing/2014/main" val="761062917"/>
                    </a:ext>
                  </a:extLst>
                </a:gridCol>
                <a:gridCol w="5263860">
                  <a:extLst>
                    <a:ext uri="{9D8B030D-6E8A-4147-A177-3AD203B41FA5}">
                      <a16:colId xmlns:a16="http://schemas.microsoft.com/office/drawing/2014/main" val="1751727567"/>
                    </a:ext>
                  </a:extLst>
                </a:gridCol>
              </a:tblGrid>
              <a:tr h="370840">
                <a:tc>
                  <a:txBody>
                    <a:bodyPr/>
                    <a:lstStyle/>
                    <a:p>
                      <a:pPr algn="ctr"/>
                      <a:r>
                        <a:rPr lang="fr-CA" dirty="0"/>
                        <a:t>Degré de sévérité</a:t>
                      </a:r>
                    </a:p>
                  </a:txBody>
                  <a:tcPr>
                    <a:solidFill>
                      <a:srgbClr val="0D266D"/>
                    </a:solidFill>
                  </a:tcPr>
                </a:tc>
                <a:tc>
                  <a:txBody>
                    <a:bodyPr/>
                    <a:lstStyle/>
                    <a:p>
                      <a:pPr algn="ctr"/>
                      <a:r>
                        <a:rPr lang="fr-CA" dirty="0"/>
                        <a:t>Sensation de douleur</a:t>
                      </a:r>
                    </a:p>
                  </a:txBody>
                  <a:tcPr>
                    <a:solidFill>
                      <a:srgbClr val="0D266D"/>
                    </a:solidFill>
                  </a:tcPr>
                </a:tc>
                <a:extLst>
                  <a:ext uri="{0D108BD9-81ED-4DB2-BD59-A6C34878D82A}">
                    <a16:rowId xmlns:a16="http://schemas.microsoft.com/office/drawing/2014/main" val="994589991"/>
                  </a:ext>
                </a:extLst>
              </a:tr>
              <a:tr h="370840">
                <a:tc>
                  <a:txBody>
                    <a:bodyPr/>
                    <a:lstStyle/>
                    <a:p>
                      <a:pPr algn="ctr"/>
                      <a:r>
                        <a:rPr lang="fr-CA" dirty="0">
                          <a:solidFill>
                            <a:srgbClr val="0D266D"/>
                          </a:solidFill>
                        </a:rPr>
                        <a:t>0</a:t>
                      </a:r>
                    </a:p>
                  </a:txBody>
                  <a:tcPr>
                    <a:solidFill>
                      <a:srgbClr val="CAE7F5">
                        <a:alpha val="50196"/>
                      </a:srgbClr>
                    </a:solidFill>
                  </a:tcPr>
                </a:tc>
                <a:tc>
                  <a:txBody>
                    <a:bodyPr/>
                    <a:lstStyle/>
                    <a:p>
                      <a:pPr algn="ctr"/>
                      <a:r>
                        <a:rPr lang="fr-CA" dirty="0">
                          <a:solidFill>
                            <a:srgbClr val="0D266D"/>
                          </a:solidFill>
                        </a:rPr>
                        <a:t>Aucun inconfort ou douleur</a:t>
                      </a:r>
                      <a:endParaRPr lang="fr-FR" dirty="0">
                        <a:solidFill>
                          <a:srgbClr val="0D266D"/>
                        </a:solidFill>
                      </a:endParaRPr>
                    </a:p>
                  </a:txBody>
                  <a:tcPr>
                    <a:solidFill>
                      <a:srgbClr val="CAE7F5">
                        <a:alpha val="50196"/>
                      </a:srgbClr>
                    </a:solidFill>
                  </a:tcPr>
                </a:tc>
                <a:extLst>
                  <a:ext uri="{0D108BD9-81ED-4DB2-BD59-A6C34878D82A}">
                    <a16:rowId xmlns:a16="http://schemas.microsoft.com/office/drawing/2014/main" val="3722953991"/>
                  </a:ext>
                </a:extLst>
              </a:tr>
              <a:tr h="370840">
                <a:tc>
                  <a:txBody>
                    <a:bodyPr/>
                    <a:lstStyle/>
                    <a:p>
                      <a:pPr algn="ctr"/>
                      <a:r>
                        <a:rPr lang="fr-CA" dirty="0">
                          <a:solidFill>
                            <a:srgbClr val="0D266D"/>
                          </a:solidFill>
                        </a:rPr>
                        <a:t>1</a:t>
                      </a:r>
                    </a:p>
                  </a:txBody>
                  <a:tcPr>
                    <a:solidFill>
                      <a:srgbClr val="CAE7F5">
                        <a:alpha val="50196"/>
                      </a:srgbClr>
                    </a:solidFill>
                  </a:tcPr>
                </a:tc>
                <a:tc>
                  <a:txBody>
                    <a:bodyPr/>
                    <a:lstStyle/>
                    <a:p>
                      <a:pPr algn="ctr"/>
                      <a:r>
                        <a:rPr lang="fr-CA" dirty="0">
                          <a:solidFill>
                            <a:srgbClr val="0D266D"/>
                          </a:solidFill>
                        </a:rPr>
                        <a:t>Inconfort ou douleur, mais à un niveau très léger</a:t>
                      </a:r>
                      <a:endParaRPr lang="fr-FR" dirty="0">
                        <a:solidFill>
                          <a:srgbClr val="0D266D"/>
                        </a:solidFill>
                      </a:endParaRPr>
                    </a:p>
                  </a:txBody>
                  <a:tcPr>
                    <a:solidFill>
                      <a:srgbClr val="CAE7F5">
                        <a:alpha val="50196"/>
                      </a:srgbClr>
                    </a:solidFill>
                  </a:tcPr>
                </a:tc>
                <a:extLst>
                  <a:ext uri="{0D108BD9-81ED-4DB2-BD59-A6C34878D82A}">
                    <a16:rowId xmlns:a16="http://schemas.microsoft.com/office/drawing/2014/main" val="527503636"/>
                  </a:ext>
                </a:extLst>
              </a:tr>
              <a:tr h="370840">
                <a:tc>
                  <a:txBody>
                    <a:bodyPr/>
                    <a:lstStyle/>
                    <a:p>
                      <a:pPr algn="ctr"/>
                      <a:r>
                        <a:rPr lang="fr-CA" dirty="0">
                          <a:solidFill>
                            <a:srgbClr val="0D266D"/>
                          </a:solidFill>
                        </a:rPr>
                        <a:t>2</a:t>
                      </a:r>
                    </a:p>
                  </a:txBody>
                  <a:tcPr>
                    <a:solidFill>
                      <a:srgbClr val="CAE7F5">
                        <a:alpha val="50196"/>
                      </a:srgbClr>
                    </a:solidFill>
                  </a:tcPr>
                </a:tc>
                <a:tc>
                  <a:txBody>
                    <a:bodyPr/>
                    <a:lstStyle/>
                    <a:p>
                      <a:pPr algn="ctr"/>
                      <a:r>
                        <a:rPr lang="fr-CA" dirty="0">
                          <a:solidFill>
                            <a:srgbClr val="0D266D"/>
                          </a:solidFill>
                        </a:rPr>
                        <a:t>Inconfort ou douleur à un niveau léger</a:t>
                      </a:r>
                      <a:endParaRPr lang="fr-FR" dirty="0">
                        <a:solidFill>
                          <a:srgbClr val="0D266D"/>
                        </a:solidFill>
                      </a:endParaRPr>
                    </a:p>
                  </a:txBody>
                  <a:tcPr>
                    <a:solidFill>
                      <a:srgbClr val="CAE7F5">
                        <a:alpha val="50196"/>
                      </a:srgbClr>
                    </a:solidFill>
                  </a:tcPr>
                </a:tc>
                <a:extLst>
                  <a:ext uri="{0D108BD9-81ED-4DB2-BD59-A6C34878D82A}">
                    <a16:rowId xmlns:a16="http://schemas.microsoft.com/office/drawing/2014/main" val="1920101105"/>
                  </a:ext>
                </a:extLst>
              </a:tr>
              <a:tr h="370840">
                <a:tc>
                  <a:txBody>
                    <a:bodyPr/>
                    <a:lstStyle/>
                    <a:p>
                      <a:pPr algn="ctr"/>
                      <a:r>
                        <a:rPr lang="fr-CA" dirty="0">
                          <a:solidFill>
                            <a:srgbClr val="0D266D"/>
                          </a:solidFill>
                        </a:rPr>
                        <a:t>3</a:t>
                      </a:r>
                    </a:p>
                  </a:txBody>
                  <a:tcPr>
                    <a:solidFill>
                      <a:srgbClr val="CAE7F5">
                        <a:alpha val="50196"/>
                      </a:srgbClr>
                    </a:solidFill>
                  </a:tcPr>
                </a:tc>
                <a:tc>
                  <a:txBody>
                    <a:bodyPr/>
                    <a:lstStyle/>
                    <a:p>
                      <a:pPr algn="ctr"/>
                      <a:r>
                        <a:rPr lang="fr-CA" dirty="0">
                          <a:solidFill>
                            <a:srgbClr val="0D266D"/>
                          </a:solidFill>
                        </a:rPr>
                        <a:t>Inconfort ou douleur à un niveau modéré</a:t>
                      </a:r>
                      <a:endParaRPr lang="fr-FR" dirty="0">
                        <a:solidFill>
                          <a:srgbClr val="0D266D"/>
                        </a:solidFill>
                      </a:endParaRPr>
                    </a:p>
                  </a:txBody>
                  <a:tcPr>
                    <a:solidFill>
                      <a:srgbClr val="CAE7F5">
                        <a:alpha val="50196"/>
                      </a:srgbClr>
                    </a:solidFill>
                  </a:tcPr>
                </a:tc>
                <a:extLst>
                  <a:ext uri="{0D108BD9-81ED-4DB2-BD59-A6C34878D82A}">
                    <a16:rowId xmlns:a16="http://schemas.microsoft.com/office/drawing/2014/main" val="1694448444"/>
                  </a:ext>
                </a:extLst>
              </a:tr>
              <a:tr h="370840">
                <a:tc>
                  <a:txBody>
                    <a:bodyPr/>
                    <a:lstStyle/>
                    <a:p>
                      <a:pPr algn="ctr"/>
                      <a:r>
                        <a:rPr lang="fr-CA" dirty="0">
                          <a:solidFill>
                            <a:srgbClr val="0D266D"/>
                          </a:solidFill>
                        </a:rPr>
                        <a:t>4</a:t>
                      </a:r>
                    </a:p>
                  </a:txBody>
                  <a:tcPr>
                    <a:solidFill>
                      <a:srgbClr val="CAE7F5">
                        <a:alpha val="50196"/>
                      </a:srgbClr>
                    </a:solidFill>
                  </a:tcPr>
                </a:tc>
                <a:tc>
                  <a:txBody>
                    <a:bodyPr/>
                    <a:lstStyle/>
                    <a:p>
                      <a:pPr algn="ctr"/>
                      <a:r>
                        <a:rPr lang="fr-FR" dirty="0">
                          <a:solidFill>
                            <a:srgbClr val="0D266D"/>
                          </a:solidFill>
                        </a:rPr>
                        <a:t>Inconfort ou douleur élevé</a:t>
                      </a:r>
                    </a:p>
                  </a:txBody>
                  <a:tcPr>
                    <a:solidFill>
                      <a:srgbClr val="CAE7F5">
                        <a:alpha val="50196"/>
                      </a:srgbClr>
                    </a:solidFill>
                  </a:tcPr>
                </a:tc>
                <a:extLst>
                  <a:ext uri="{0D108BD9-81ED-4DB2-BD59-A6C34878D82A}">
                    <a16:rowId xmlns:a16="http://schemas.microsoft.com/office/drawing/2014/main" val="560175223"/>
                  </a:ext>
                </a:extLst>
              </a:tr>
            </a:tbl>
          </a:graphicData>
        </a:graphic>
      </p:graphicFrame>
      <p:sp>
        <p:nvSpPr>
          <p:cNvPr id="4" name="Google Shape;485;p47">
            <a:extLst>
              <a:ext uri="{FF2B5EF4-FFF2-40B4-BE49-F238E27FC236}">
                <a16:creationId xmlns:a16="http://schemas.microsoft.com/office/drawing/2014/main" id="{312463A3-7731-2C32-8D37-ED8DF375E0F4}"/>
              </a:ext>
            </a:extLst>
          </p:cNvPr>
          <p:cNvSpPr txBox="1"/>
          <p:nvPr/>
        </p:nvSpPr>
        <p:spPr>
          <a:xfrm>
            <a:off x="922750" y="1202732"/>
            <a:ext cx="6879685" cy="538385"/>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1000"/>
              </a:spcBef>
              <a:spcAft>
                <a:spcPts val="0"/>
              </a:spcAft>
              <a:buClr>
                <a:srgbClr val="0D266D"/>
              </a:buClr>
              <a:buSzPts val="2400"/>
              <a:buFont typeface="Arial"/>
              <a:buNone/>
            </a:pPr>
            <a:r>
              <a:rPr lang="fr-CA" sz="2000" b="1" dirty="0">
                <a:solidFill>
                  <a:srgbClr val="0D266D"/>
                </a:solidFill>
                <a:latin typeface="Arial"/>
                <a:ea typeface="Arial"/>
                <a:cs typeface="Arial"/>
                <a:sym typeface="Arial"/>
              </a:rPr>
              <a:t>Échelle de claudication intermittente</a:t>
            </a:r>
            <a:endParaRPr sz="2000" dirty="0"/>
          </a:p>
        </p:txBody>
      </p:sp>
    </p:spTree>
    <p:extLst>
      <p:ext uri="{BB962C8B-B14F-4D97-AF65-F5344CB8AC3E}">
        <p14:creationId xmlns:p14="http://schemas.microsoft.com/office/powerpoint/2010/main" val="40434515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24DF9EB4-A839-63B5-DE98-74FEF96EF4B4}"/>
              </a:ext>
            </a:extLst>
          </p:cNvPr>
          <p:cNvSpPr>
            <a:spLocks noGrp="1"/>
          </p:cNvSpPr>
          <p:nvPr>
            <p:ph type="title"/>
          </p:nvPr>
        </p:nvSpPr>
        <p:spPr/>
        <p:txBody>
          <a:bodyPr/>
          <a:lstStyle/>
          <a:p>
            <a:r>
              <a:rPr lang="fr-CA" dirty="0"/>
              <a:t>Mise en situation</a:t>
            </a:r>
          </a:p>
        </p:txBody>
      </p:sp>
    </p:spTree>
    <p:extLst>
      <p:ext uri="{BB962C8B-B14F-4D97-AF65-F5344CB8AC3E}">
        <p14:creationId xmlns:p14="http://schemas.microsoft.com/office/powerpoint/2010/main" val="119791651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580">
          <a:extLst>
            <a:ext uri="{FF2B5EF4-FFF2-40B4-BE49-F238E27FC236}">
              <a16:creationId xmlns:a16="http://schemas.microsoft.com/office/drawing/2014/main" id="{19E5C649-A1CE-D993-5420-32C8D710CD6E}"/>
            </a:ext>
          </a:extLst>
        </p:cNvPr>
        <p:cNvGrpSpPr/>
        <p:nvPr/>
      </p:nvGrpSpPr>
      <p:grpSpPr>
        <a:xfrm>
          <a:off x="0" y="0"/>
          <a:ext cx="0" cy="0"/>
          <a:chOff x="0" y="0"/>
          <a:chExt cx="0" cy="0"/>
        </a:xfrm>
      </p:grpSpPr>
      <p:sp>
        <p:nvSpPr>
          <p:cNvPr id="582" name="Google Shape;582;p60">
            <a:extLst>
              <a:ext uri="{FF2B5EF4-FFF2-40B4-BE49-F238E27FC236}">
                <a16:creationId xmlns:a16="http://schemas.microsoft.com/office/drawing/2014/main" id="{4C836A24-886B-E183-4B44-14E1B59195EC}"/>
              </a:ext>
            </a:extLst>
          </p:cNvPr>
          <p:cNvSpPr txBox="1">
            <a:spLocks noGrp="1"/>
          </p:cNvSpPr>
          <p:nvPr>
            <p:ph type="title"/>
          </p:nvPr>
        </p:nvSpPr>
        <p:spPr>
          <a:xfrm>
            <a:off x="1768774" y="363757"/>
            <a:ext cx="6746575" cy="60957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D60B41"/>
              </a:buClr>
              <a:buSzPts val="3000"/>
              <a:buFont typeface="Play"/>
              <a:buNone/>
            </a:pPr>
            <a:r>
              <a:rPr lang="fr-CA" dirty="0"/>
              <a:t>Éléments à surveiller</a:t>
            </a:r>
            <a:endParaRPr dirty="0"/>
          </a:p>
        </p:txBody>
      </p:sp>
      <p:sp>
        <p:nvSpPr>
          <p:cNvPr id="583" name="Google Shape;583;p60">
            <a:extLst>
              <a:ext uri="{FF2B5EF4-FFF2-40B4-BE49-F238E27FC236}">
                <a16:creationId xmlns:a16="http://schemas.microsoft.com/office/drawing/2014/main" id="{5363FC57-C5C2-B080-1640-025EA4F66B5B}"/>
              </a:ext>
            </a:extLst>
          </p:cNvPr>
          <p:cNvSpPr txBox="1">
            <a:spLocks noGrp="1"/>
          </p:cNvSpPr>
          <p:nvPr>
            <p:ph type="body" idx="2"/>
          </p:nvPr>
        </p:nvSpPr>
        <p:spPr>
          <a:prstGeom prst="rect">
            <a:avLst/>
          </a:prstGeom>
          <a:noFill/>
          <a:ln>
            <a:noFill/>
          </a:ln>
        </p:spPr>
        <p:txBody>
          <a:bodyPr spcFirstLastPara="1" wrap="square" lIns="91425" tIns="45700" rIns="91425" bIns="45700" anchor="t" anchorCtr="0">
            <a:noAutofit/>
          </a:bodyPr>
          <a:lstStyle/>
          <a:p>
            <a:pPr algn="r"/>
            <a:r>
              <a:rPr lang="fr-CA" dirty="0"/>
              <a:t>Maladie artérielle périphérique</a:t>
            </a:r>
          </a:p>
        </p:txBody>
      </p:sp>
      <p:pic>
        <p:nvPicPr>
          <p:cNvPr id="584" name="Google Shape;584;p60" descr="Cœur avec battements avec un remplissage uni">
            <a:extLst>
              <a:ext uri="{FF2B5EF4-FFF2-40B4-BE49-F238E27FC236}">
                <a16:creationId xmlns:a16="http://schemas.microsoft.com/office/drawing/2014/main" id="{447AFA1A-C69D-ED40-4470-DC401C4BB532}"/>
              </a:ext>
            </a:extLst>
          </p:cNvPr>
          <p:cNvPicPr preferRelativeResize="0"/>
          <p:nvPr/>
        </p:nvPicPr>
        <p:blipFill rotWithShape="1">
          <a:blip r:embed="rId3">
            <a:alphaModFix/>
          </a:blip>
          <a:srcRect/>
          <a:stretch/>
        </p:blipFill>
        <p:spPr>
          <a:xfrm>
            <a:off x="466186" y="17251"/>
            <a:ext cx="1302589" cy="1302589"/>
          </a:xfrm>
          <a:prstGeom prst="rect">
            <a:avLst/>
          </a:prstGeom>
          <a:noFill/>
          <a:ln>
            <a:noFill/>
          </a:ln>
        </p:spPr>
      </p:pic>
      <p:sp>
        <p:nvSpPr>
          <p:cNvPr id="2" name="Google Shape;485;p47">
            <a:extLst>
              <a:ext uri="{FF2B5EF4-FFF2-40B4-BE49-F238E27FC236}">
                <a16:creationId xmlns:a16="http://schemas.microsoft.com/office/drawing/2014/main" id="{326C88EA-4FDA-07AB-051C-B5C8176E5F05}"/>
              </a:ext>
            </a:extLst>
          </p:cNvPr>
          <p:cNvSpPr txBox="1"/>
          <p:nvPr/>
        </p:nvSpPr>
        <p:spPr>
          <a:xfrm>
            <a:off x="4168271" y="1331576"/>
            <a:ext cx="4712811" cy="4472324"/>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1000"/>
              </a:spcBef>
              <a:spcAft>
                <a:spcPts val="0"/>
              </a:spcAft>
              <a:buClr>
                <a:srgbClr val="0D266D"/>
              </a:buClr>
              <a:buSzPts val="2400"/>
              <a:buFont typeface="Arial"/>
              <a:buNone/>
            </a:pPr>
            <a:r>
              <a:rPr lang="fr-CA" sz="2400" b="1" dirty="0">
                <a:solidFill>
                  <a:srgbClr val="0D266D"/>
                </a:solidFill>
                <a:latin typeface="Arial" panose="020B0604020202020204" pitchFamily="34" charset="0"/>
                <a:ea typeface="Arial"/>
                <a:cs typeface="Arial" panose="020B0604020202020204" pitchFamily="34" charset="0"/>
                <a:sym typeface="Arial"/>
              </a:rPr>
              <a:t>Sélectionnez les paramètres qui devraient être évalués avant, pendant ou après l’effort pour le cas de monsieur Laprise.</a:t>
            </a:r>
            <a:endParaRPr sz="2400" b="1" dirty="0">
              <a:solidFill>
                <a:srgbClr val="0D266D"/>
              </a:solidFill>
              <a:latin typeface="Arial" panose="020B0604020202020204" pitchFamily="34" charset="0"/>
              <a:ea typeface="Arial"/>
              <a:cs typeface="Arial" panose="020B0604020202020204" pitchFamily="34" charset="0"/>
              <a:sym typeface="Arial"/>
            </a:endParaRPr>
          </a:p>
          <a:p>
            <a:pPr marL="228600" marR="0" lvl="0" indent="-228600" algn="l" rtl="0">
              <a:lnSpc>
                <a:spcPct val="90000"/>
              </a:lnSpc>
              <a:spcBef>
                <a:spcPts val="1200"/>
              </a:spcBef>
              <a:spcAft>
                <a:spcPts val="0"/>
              </a:spcAft>
              <a:buClr>
                <a:srgbClr val="0D266D"/>
              </a:buClr>
              <a:buSzPts val="1800"/>
              <a:buFont typeface="Arial"/>
              <a:buChar char="•"/>
            </a:pPr>
            <a:r>
              <a:rPr lang="fr-CA" sz="1800" dirty="0">
                <a:solidFill>
                  <a:srgbClr val="0D266D"/>
                </a:solidFill>
                <a:highlight>
                  <a:srgbClr val="CAE7F5"/>
                </a:highlight>
                <a:latin typeface="Arial" panose="020B0604020202020204" pitchFamily="34" charset="0"/>
                <a:ea typeface="Arial"/>
                <a:cs typeface="Arial" panose="020B0604020202020204" pitchFamily="34" charset="0"/>
                <a:sym typeface="Arial"/>
              </a:rPr>
              <a:t>Fréquence cardiaque</a:t>
            </a:r>
            <a:endParaRPr dirty="0">
              <a:solidFill>
                <a:srgbClr val="0D266D"/>
              </a:solidFill>
              <a:latin typeface="Arial" panose="020B0604020202020204" pitchFamily="34" charset="0"/>
              <a:cs typeface="Arial" panose="020B0604020202020204" pitchFamily="34" charset="0"/>
            </a:endParaRPr>
          </a:p>
          <a:p>
            <a:pPr marL="228600" marR="0" lvl="0" indent="-228600" algn="l" rtl="0">
              <a:lnSpc>
                <a:spcPct val="90000"/>
              </a:lnSpc>
              <a:spcBef>
                <a:spcPts val="1000"/>
              </a:spcBef>
              <a:spcAft>
                <a:spcPts val="0"/>
              </a:spcAft>
              <a:buClr>
                <a:srgbClr val="0D266D"/>
              </a:buClr>
              <a:buSzPts val="1800"/>
              <a:buFont typeface="Arial"/>
              <a:buChar char="•"/>
            </a:pPr>
            <a:r>
              <a:rPr lang="fr-CA" sz="1800" dirty="0">
                <a:solidFill>
                  <a:srgbClr val="0D266D"/>
                </a:solidFill>
                <a:highlight>
                  <a:srgbClr val="CAE7F5"/>
                </a:highlight>
                <a:latin typeface="Arial" panose="020B0604020202020204" pitchFamily="34" charset="0"/>
                <a:ea typeface="Arial"/>
                <a:cs typeface="Arial" panose="020B0604020202020204" pitchFamily="34" charset="0"/>
                <a:sym typeface="Arial"/>
              </a:rPr>
              <a:t>Tension artérielle systolique et diastolique</a:t>
            </a:r>
            <a:endParaRPr dirty="0">
              <a:solidFill>
                <a:srgbClr val="0D266D"/>
              </a:solidFill>
              <a:latin typeface="Arial" panose="020B0604020202020204" pitchFamily="34" charset="0"/>
              <a:cs typeface="Arial" panose="020B0604020202020204" pitchFamily="34" charset="0"/>
            </a:endParaRPr>
          </a:p>
          <a:p>
            <a:pPr marL="228600" marR="0" lvl="0" indent="-228600" algn="l" rtl="0">
              <a:lnSpc>
                <a:spcPct val="90000"/>
              </a:lnSpc>
              <a:spcBef>
                <a:spcPts val="1000"/>
              </a:spcBef>
              <a:spcAft>
                <a:spcPts val="0"/>
              </a:spcAft>
              <a:buClr>
                <a:srgbClr val="0D266D"/>
              </a:buClr>
              <a:buSzPts val="1800"/>
              <a:buFont typeface="Arial"/>
              <a:buChar char="•"/>
            </a:pPr>
            <a:r>
              <a:rPr lang="fr-CA" sz="1800" dirty="0">
                <a:solidFill>
                  <a:srgbClr val="0D266D"/>
                </a:solidFill>
                <a:latin typeface="Arial" panose="020B0604020202020204" pitchFamily="34" charset="0"/>
                <a:ea typeface="Arial"/>
                <a:cs typeface="Arial" panose="020B0604020202020204" pitchFamily="34" charset="0"/>
                <a:sym typeface="Arial"/>
              </a:rPr>
              <a:t>Douleurs angineuses</a:t>
            </a:r>
          </a:p>
          <a:p>
            <a:pPr marL="228600" marR="0" lvl="0" indent="-228600" algn="l" rtl="0">
              <a:lnSpc>
                <a:spcPct val="90000"/>
              </a:lnSpc>
              <a:spcBef>
                <a:spcPts val="1000"/>
              </a:spcBef>
              <a:spcAft>
                <a:spcPts val="0"/>
              </a:spcAft>
              <a:buClr>
                <a:srgbClr val="0D266D"/>
              </a:buClr>
              <a:buSzPts val="1800"/>
              <a:buFont typeface="Arial"/>
              <a:buChar char="•"/>
            </a:pPr>
            <a:r>
              <a:rPr lang="fr-CA" dirty="0">
                <a:solidFill>
                  <a:srgbClr val="0D266D"/>
                </a:solidFill>
                <a:highlight>
                  <a:srgbClr val="CAE7F5"/>
                </a:highlight>
                <a:latin typeface="Arial" panose="020B0604020202020204" pitchFamily="34" charset="0"/>
                <a:cs typeface="Arial" panose="020B0604020202020204" pitchFamily="34" charset="0"/>
                <a:sym typeface="Arial"/>
              </a:rPr>
              <a:t>Douleur associée à la claudication intermittente</a:t>
            </a:r>
            <a:endParaRPr dirty="0">
              <a:solidFill>
                <a:srgbClr val="0D266D"/>
              </a:solidFill>
              <a:highlight>
                <a:srgbClr val="CAE7F5"/>
              </a:highlight>
              <a:latin typeface="Arial" panose="020B0604020202020204" pitchFamily="34" charset="0"/>
              <a:cs typeface="Arial" panose="020B0604020202020204" pitchFamily="34" charset="0"/>
            </a:endParaRPr>
          </a:p>
          <a:p>
            <a:pPr marL="228600" marR="0" lvl="0" indent="-228600" algn="l" rtl="0">
              <a:lnSpc>
                <a:spcPct val="90000"/>
              </a:lnSpc>
              <a:spcBef>
                <a:spcPts val="1000"/>
              </a:spcBef>
              <a:spcAft>
                <a:spcPts val="0"/>
              </a:spcAft>
              <a:buClr>
                <a:srgbClr val="0D266D"/>
              </a:buClr>
              <a:buSzPts val="1800"/>
              <a:buFont typeface="Arial"/>
              <a:buChar char="•"/>
            </a:pPr>
            <a:r>
              <a:rPr lang="fr-CA" sz="1800" dirty="0">
                <a:solidFill>
                  <a:srgbClr val="0D266D"/>
                </a:solidFill>
                <a:highlight>
                  <a:srgbClr val="CAE7F5"/>
                </a:highlight>
                <a:latin typeface="Arial" panose="020B0604020202020204" pitchFamily="34" charset="0"/>
                <a:ea typeface="Arial"/>
                <a:cs typeface="Arial" panose="020B0604020202020204" pitchFamily="34" charset="0"/>
                <a:sym typeface="Arial"/>
              </a:rPr>
              <a:t>Perception subjective de l’effort</a:t>
            </a:r>
            <a:endParaRPr dirty="0">
              <a:solidFill>
                <a:srgbClr val="0D266D"/>
              </a:solidFill>
              <a:latin typeface="Arial" panose="020B0604020202020204" pitchFamily="34" charset="0"/>
              <a:cs typeface="Arial" panose="020B0604020202020204" pitchFamily="34" charset="0"/>
            </a:endParaRPr>
          </a:p>
          <a:p>
            <a:pPr marL="228600" marR="0" lvl="0" indent="-228600" algn="l" rtl="0">
              <a:lnSpc>
                <a:spcPct val="90000"/>
              </a:lnSpc>
              <a:spcBef>
                <a:spcPts val="1000"/>
              </a:spcBef>
              <a:spcAft>
                <a:spcPts val="0"/>
              </a:spcAft>
              <a:buClr>
                <a:srgbClr val="0D266D"/>
              </a:buClr>
              <a:buSzPts val="1800"/>
              <a:buFont typeface="Arial"/>
              <a:buChar char="•"/>
            </a:pPr>
            <a:r>
              <a:rPr lang="fr-CA" sz="1800" dirty="0">
                <a:solidFill>
                  <a:srgbClr val="0D266D"/>
                </a:solidFill>
                <a:highlight>
                  <a:srgbClr val="CAE7F5"/>
                </a:highlight>
                <a:latin typeface="Arial" panose="020B0604020202020204" pitchFamily="34" charset="0"/>
                <a:ea typeface="Arial"/>
                <a:cs typeface="Arial" panose="020B0604020202020204" pitchFamily="34" charset="0"/>
                <a:sym typeface="Arial"/>
              </a:rPr>
              <a:t>Glycémie</a:t>
            </a:r>
            <a:endParaRPr dirty="0">
              <a:solidFill>
                <a:srgbClr val="0D266D"/>
              </a:solidFill>
              <a:highlight>
                <a:srgbClr val="CAE7F5"/>
              </a:highlight>
              <a:latin typeface="Arial" panose="020B0604020202020204" pitchFamily="34" charset="0"/>
              <a:cs typeface="Arial" panose="020B0604020202020204" pitchFamily="34" charset="0"/>
            </a:endParaRPr>
          </a:p>
          <a:p>
            <a:pPr marL="228600" marR="0" lvl="0" indent="-228600" algn="l" rtl="0">
              <a:lnSpc>
                <a:spcPct val="90000"/>
              </a:lnSpc>
              <a:spcBef>
                <a:spcPts val="1000"/>
              </a:spcBef>
              <a:spcAft>
                <a:spcPts val="0"/>
              </a:spcAft>
              <a:buClr>
                <a:srgbClr val="0D266D"/>
              </a:buClr>
              <a:buSzPts val="1800"/>
              <a:buFont typeface="Arial"/>
              <a:buChar char="•"/>
            </a:pPr>
            <a:r>
              <a:rPr lang="fr-CA" sz="1800" dirty="0">
                <a:solidFill>
                  <a:srgbClr val="0D266D"/>
                </a:solidFill>
                <a:highlight>
                  <a:srgbClr val="CAE7F5"/>
                </a:highlight>
                <a:latin typeface="Arial" panose="020B0604020202020204" pitchFamily="34" charset="0"/>
                <a:ea typeface="Arial"/>
                <a:cs typeface="Arial" panose="020B0604020202020204" pitchFamily="34" charset="0"/>
                <a:sym typeface="Arial"/>
              </a:rPr>
              <a:t>Signes et symptômes </a:t>
            </a:r>
            <a:endParaRPr dirty="0">
              <a:solidFill>
                <a:srgbClr val="0D266D"/>
              </a:solidFill>
              <a:latin typeface="Arial" panose="020B0604020202020204" pitchFamily="34" charset="0"/>
              <a:cs typeface="Arial" panose="020B0604020202020204" pitchFamily="34" charset="0"/>
            </a:endParaRPr>
          </a:p>
          <a:p>
            <a:pPr marL="228600" marR="0" lvl="0" indent="-228600" algn="l" rtl="0">
              <a:lnSpc>
                <a:spcPct val="90000"/>
              </a:lnSpc>
              <a:spcBef>
                <a:spcPts val="1000"/>
              </a:spcBef>
              <a:spcAft>
                <a:spcPts val="0"/>
              </a:spcAft>
              <a:buClr>
                <a:srgbClr val="0D266D"/>
              </a:buClr>
              <a:buSzPts val="1800"/>
              <a:buFont typeface="Arial"/>
              <a:buChar char="•"/>
            </a:pPr>
            <a:r>
              <a:rPr lang="fr-CA" sz="1800" dirty="0">
                <a:solidFill>
                  <a:srgbClr val="0D266D"/>
                </a:solidFill>
                <a:latin typeface="Arial" panose="020B0604020202020204" pitchFamily="34" charset="0"/>
                <a:ea typeface="Arial"/>
                <a:cs typeface="Arial" panose="020B0604020202020204" pitchFamily="34" charset="0"/>
                <a:sym typeface="Arial"/>
              </a:rPr>
              <a:t>Saturation en oxygène</a:t>
            </a:r>
            <a:endParaRPr dirty="0">
              <a:solidFill>
                <a:srgbClr val="0D266D"/>
              </a:solidFill>
              <a:latin typeface="Arial" panose="020B0604020202020204" pitchFamily="34" charset="0"/>
              <a:cs typeface="Arial" panose="020B0604020202020204" pitchFamily="34" charset="0"/>
            </a:endParaRPr>
          </a:p>
        </p:txBody>
      </p:sp>
      <p:pic>
        <p:nvPicPr>
          <p:cNvPr id="4" name="Image 3">
            <a:extLst>
              <a:ext uri="{FF2B5EF4-FFF2-40B4-BE49-F238E27FC236}">
                <a16:creationId xmlns:a16="http://schemas.microsoft.com/office/drawing/2014/main" id="{72154B2B-63D8-B487-2969-B0E94B4C4880}"/>
              </a:ext>
            </a:extLst>
          </p:cNvPr>
          <p:cNvPicPr>
            <a:picLocks noChangeAspect="1"/>
          </p:cNvPicPr>
          <p:nvPr/>
        </p:nvPicPr>
        <p:blipFill>
          <a:blip r:embed="rId4"/>
          <a:stretch>
            <a:fillRect/>
          </a:stretch>
        </p:blipFill>
        <p:spPr>
          <a:xfrm>
            <a:off x="342902" y="1623480"/>
            <a:ext cx="3457575" cy="4610100"/>
          </a:xfrm>
          <a:prstGeom prst="rect">
            <a:avLst/>
          </a:prstGeom>
        </p:spPr>
      </p:pic>
    </p:spTree>
    <p:extLst>
      <p:ext uri="{BB962C8B-B14F-4D97-AF65-F5344CB8AC3E}">
        <p14:creationId xmlns:p14="http://schemas.microsoft.com/office/powerpoint/2010/main" val="400485124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491" name="Google Shape;491;p48"/>
          <p:cNvSpPr txBox="1">
            <a:spLocks noGrp="1"/>
          </p:cNvSpPr>
          <p:nvPr>
            <p:ph type="body" idx="1"/>
          </p:nvPr>
        </p:nvSpPr>
        <p:spPr>
          <a:xfrm>
            <a:off x="371858" y="1587433"/>
            <a:ext cx="8423927" cy="4555200"/>
          </a:xfrm>
          <a:prstGeom prst="rect">
            <a:avLst/>
          </a:prstGeom>
          <a:noFill/>
          <a:ln>
            <a:noFill/>
          </a:ln>
        </p:spPr>
        <p:txBody>
          <a:bodyPr spcFirstLastPara="1" wrap="square" lIns="91425" tIns="91425" rIns="91425" bIns="91425" anchor="t" anchorCtr="0">
            <a:normAutofit lnSpcReduction="10000"/>
          </a:bodyPr>
          <a:lstStyle/>
          <a:p>
            <a:pPr marL="0" lvl="0" indent="0" algn="just" rtl="0">
              <a:lnSpc>
                <a:spcPct val="90000"/>
              </a:lnSpc>
              <a:spcBef>
                <a:spcPts val="0"/>
              </a:spcBef>
              <a:spcAft>
                <a:spcPts val="0"/>
              </a:spcAft>
              <a:buClr>
                <a:srgbClr val="0D266D"/>
              </a:buClr>
              <a:buSzPts val="1800"/>
              <a:buNone/>
            </a:pPr>
            <a:r>
              <a:rPr lang="fr-CA" sz="2000" dirty="0">
                <a:solidFill>
                  <a:srgbClr val="0D266D"/>
                </a:solidFill>
                <a:latin typeface="Arial" panose="020B0604020202020204" pitchFamily="34" charset="0"/>
                <a:cs typeface="Arial" panose="020B0604020202020204" pitchFamily="34" charset="0"/>
              </a:rPr>
              <a:t>Avant et pendant l’effort, ainsi que lors du retour au calme, les paramètres qui doivent minimalement être évalués sont : la fréquence cardiaque, la tension artérielle systolique et diastolique, la perception subjective de l’effort, le niveau de claudication intermittente et la présence de signes ou de symptômes. Bien qu’il soit peu probable que la médication de monsieur Laprise soit associée à de l’hypoglycémie, il est tout de même pertinent de mesurer la glycémie avant et après l’effort chez les personnes diabétiques de type 2 (ces notions seront vues dans un cours ultérieur). Ces paramètres permettront d’apprécier la réponse hémodynamique à l’effort. Ils aideront aussi à encadrer l’activité physique et à en assurer la sécurité. </a:t>
            </a:r>
            <a:endParaRPr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sz="20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r>
              <a:rPr lang="fr-CA" sz="2000" dirty="0">
                <a:solidFill>
                  <a:srgbClr val="0D266D"/>
                </a:solidFill>
                <a:latin typeface="Arial" panose="020B0604020202020204" pitchFamily="34" charset="0"/>
                <a:cs typeface="Arial" panose="020B0604020202020204" pitchFamily="34" charset="0"/>
              </a:rPr>
              <a:t>L’évaluation des douleurs angineuses (nous devrions rester vigilant à cet effet puisque monsieur Laprise présente une maladie coronarienne </a:t>
            </a:r>
            <a:r>
              <a:rPr lang="fr-CA" sz="2000" dirty="0" err="1">
                <a:solidFill>
                  <a:srgbClr val="0D266D"/>
                </a:solidFill>
                <a:latin typeface="Arial" panose="020B0604020202020204" pitchFamily="34" charset="0"/>
                <a:cs typeface="Arial" panose="020B0604020202020204" pitchFamily="34" charset="0"/>
              </a:rPr>
              <a:t>athérosclérotique</a:t>
            </a:r>
            <a:r>
              <a:rPr lang="fr-CA" sz="2000" dirty="0">
                <a:solidFill>
                  <a:srgbClr val="0D266D"/>
                </a:solidFill>
                <a:latin typeface="Arial" panose="020B0604020202020204" pitchFamily="34" charset="0"/>
                <a:cs typeface="Arial" panose="020B0604020202020204" pitchFamily="34" charset="0"/>
              </a:rPr>
              <a:t> – cependant, il n’a pas de seuil ischémique) ou la mesure de la saturation en oxygène sont moins pertinentes dans le cas de monsieur Laprise.</a:t>
            </a:r>
            <a:endParaRPr sz="2000" dirty="0">
              <a:solidFill>
                <a:srgbClr val="0D266D"/>
              </a:solidFill>
              <a:latin typeface="Arial" panose="020B0604020202020204" pitchFamily="34" charset="0"/>
              <a:cs typeface="Arial" panose="020B0604020202020204" pitchFamily="34" charset="0"/>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596"/>
        <p:cNvGrpSpPr/>
        <p:nvPr/>
      </p:nvGrpSpPr>
      <p:grpSpPr>
        <a:xfrm>
          <a:off x="0" y="0"/>
          <a:ext cx="0" cy="0"/>
          <a:chOff x="0" y="0"/>
          <a:chExt cx="0" cy="0"/>
        </a:xfrm>
      </p:grpSpPr>
      <p:sp>
        <p:nvSpPr>
          <p:cNvPr id="598" name="Google Shape;598;p62"/>
          <p:cNvSpPr txBox="1">
            <a:spLocks noGrp="1"/>
          </p:cNvSpPr>
          <p:nvPr>
            <p:ph type="body" idx="1"/>
          </p:nvPr>
        </p:nvSpPr>
        <p:spPr>
          <a:xfrm>
            <a:off x="253769" y="363148"/>
            <a:ext cx="8621290" cy="6109367"/>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0"/>
              </a:spcBef>
              <a:spcAft>
                <a:spcPts val="0"/>
              </a:spcAft>
              <a:buClr>
                <a:srgbClr val="0D266D"/>
              </a:buClr>
              <a:buSzPts val="1800"/>
              <a:buNone/>
            </a:pPr>
            <a:r>
              <a:rPr lang="fr-CA" sz="1900" b="1" dirty="0">
                <a:solidFill>
                  <a:srgbClr val="0D266D"/>
                </a:solidFill>
                <a:latin typeface="Arial" panose="020B0604020202020204" pitchFamily="34" charset="0"/>
                <a:cs typeface="Arial" panose="020B0604020202020204" pitchFamily="34" charset="0"/>
              </a:rPr>
              <a:t>Certaines précautions seront aussi à prendre avec ces personnes : </a:t>
            </a:r>
          </a:p>
          <a:p>
            <a:pPr marL="0" lvl="0" indent="0" rtl="0">
              <a:lnSpc>
                <a:spcPct val="90000"/>
              </a:lnSpc>
              <a:spcBef>
                <a:spcPts val="0"/>
              </a:spcBef>
              <a:spcAft>
                <a:spcPts val="0"/>
              </a:spcAft>
              <a:buClr>
                <a:srgbClr val="0D266D"/>
              </a:buClr>
              <a:buSzPts val="1800"/>
              <a:buNone/>
            </a:pPr>
            <a:endParaRPr lang="fr-CA" sz="1900" dirty="0">
              <a:solidFill>
                <a:srgbClr val="0D266D"/>
              </a:solidFill>
              <a:latin typeface="Arial" panose="020B0604020202020204" pitchFamily="34" charset="0"/>
              <a:cs typeface="Arial" panose="020B0604020202020204" pitchFamily="34" charset="0"/>
            </a:endParaRPr>
          </a:p>
          <a:p>
            <a:pPr marL="0" lvl="0" indent="0" rtl="0">
              <a:lnSpc>
                <a:spcPct val="90000"/>
              </a:lnSpc>
              <a:spcBef>
                <a:spcPts val="0"/>
              </a:spcBef>
              <a:spcAft>
                <a:spcPts val="0"/>
              </a:spcAft>
              <a:buClr>
                <a:srgbClr val="0D266D"/>
              </a:buClr>
              <a:buSzPts val="1800"/>
              <a:buNone/>
            </a:pPr>
            <a:r>
              <a:rPr lang="fr-CA" sz="1900" dirty="0">
                <a:solidFill>
                  <a:srgbClr val="0D266D"/>
                </a:solidFill>
                <a:latin typeface="Arial" panose="020B0604020202020204" pitchFamily="34" charset="0"/>
                <a:cs typeface="Arial" panose="020B0604020202020204" pitchFamily="34" charset="0"/>
              </a:rPr>
              <a:t>Éviter les entraînements en milieu froid, car ils sont associés à une vasoconstriction et ils sont moins bien tolérés ;</a:t>
            </a:r>
          </a:p>
          <a:p>
            <a:pPr marL="0" lvl="0" indent="0" rtl="0">
              <a:lnSpc>
                <a:spcPct val="90000"/>
              </a:lnSpc>
              <a:spcBef>
                <a:spcPts val="0"/>
              </a:spcBef>
              <a:spcAft>
                <a:spcPts val="0"/>
              </a:spcAft>
              <a:buClr>
                <a:srgbClr val="0D266D"/>
              </a:buClr>
              <a:buSzPts val="1800"/>
              <a:buNone/>
            </a:pPr>
            <a:endParaRPr lang="fr-CA" sz="1900" dirty="0">
              <a:solidFill>
                <a:srgbClr val="0D266D"/>
              </a:solidFill>
              <a:latin typeface="Arial" panose="020B0604020202020204" pitchFamily="34" charset="0"/>
              <a:cs typeface="Arial" panose="020B0604020202020204" pitchFamily="34" charset="0"/>
            </a:endParaRPr>
          </a:p>
          <a:p>
            <a:pPr marL="0" lvl="0" indent="0" rtl="0">
              <a:lnSpc>
                <a:spcPct val="90000"/>
              </a:lnSpc>
              <a:spcBef>
                <a:spcPts val="0"/>
              </a:spcBef>
              <a:spcAft>
                <a:spcPts val="0"/>
              </a:spcAft>
              <a:buClr>
                <a:srgbClr val="0D266D"/>
              </a:buClr>
              <a:buSzPts val="1800"/>
              <a:buNone/>
            </a:pPr>
            <a:r>
              <a:rPr lang="fr-CA" sz="1900" dirty="0">
                <a:solidFill>
                  <a:srgbClr val="0D266D"/>
                </a:solidFill>
                <a:latin typeface="Arial" panose="020B0604020202020204" pitchFamily="34" charset="0"/>
                <a:cs typeface="Arial" panose="020B0604020202020204" pitchFamily="34" charset="0"/>
              </a:rPr>
              <a:t>Pour les personnes qui ont un ulcère au pied ou de la douleur au repos, l’exercice est contre-indiqué ;</a:t>
            </a:r>
          </a:p>
          <a:p>
            <a:pPr marL="0" lvl="0" indent="0" rtl="0">
              <a:lnSpc>
                <a:spcPct val="90000"/>
              </a:lnSpc>
              <a:spcBef>
                <a:spcPts val="0"/>
              </a:spcBef>
              <a:spcAft>
                <a:spcPts val="0"/>
              </a:spcAft>
              <a:buClr>
                <a:srgbClr val="0D266D"/>
              </a:buClr>
              <a:buSzPts val="1800"/>
              <a:buNone/>
            </a:pPr>
            <a:endParaRPr lang="fr-CA" sz="1900" dirty="0">
              <a:solidFill>
                <a:srgbClr val="0D266D"/>
              </a:solidFill>
              <a:latin typeface="Arial" panose="020B0604020202020204" pitchFamily="34" charset="0"/>
              <a:cs typeface="Arial" panose="020B0604020202020204" pitchFamily="34" charset="0"/>
            </a:endParaRPr>
          </a:p>
          <a:p>
            <a:pPr marL="0" lvl="0" indent="0" rtl="0">
              <a:lnSpc>
                <a:spcPct val="90000"/>
              </a:lnSpc>
              <a:spcBef>
                <a:spcPts val="0"/>
              </a:spcBef>
              <a:spcAft>
                <a:spcPts val="0"/>
              </a:spcAft>
              <a:buClr>
                <a:srgbClr val="0D266D"/>
              </a:buClr>
              <a:buSzPts val="1800"/>
              <a:buNone/>
            </a:pPr>
            <a:r>
              <a:rPr lang="fr-CA" sz="1900" dirty="0">
                <a:solidFill>
                  <a:srgbClr val="0D266D"/>
                </a:solidFill>
                <a:latin typeface="Arial" panose="020B0604020202020204" pitchFamily="34" charset="0"/>
                <a:cs typeface="Arial" panose="020B0604020202020204" pitchFamily="34" charset="0"/>
              </a:rPr>
              <a:t>L’exercice peut aussi être contre-indiqué chez les personnes qui sont en attente d’une revascularisation ;</a:t>
            </a:r>
          </a:p>
          <a:p>
            <a:pPr marL="0" lvl="0" indent="0" rtl="0">
              <a:lnSpc>
                <a:spcPct val="90000"/>
              </a:lnSpc>
              <a:spcBef>
                <a:spcPts val="0"/>
              </a:spcBef>
              <a:spcAft>
                <a:spcPts val="0"/>
              </a:spcAft>
              <a:buClr>
                <a:srgbClr val="0D266D"/>
              </a:buClr>
              <a:buSzPts val="1800"/>
              <a:buNone/>
            </a:pPr>
            <a:endParaRPr lang="fr-CA" sz="1900" dirty="0">
              <a:solidFill>
                <a:srgbClr val="0D266D"/>
              </a:solidFill>
              <a:latin typeface="Arial" panose="020B0604020202020204" pitchFamily="34" charset="0"/>
              <a:cs typeface="Arial" panose="020B0604020202020204" pitchFamily="34" charset="0"/>
            </a:endParaRPr>
          </a:p>
          <a:p>
            <a:pPr marL="0" lvl="0" indent="0" rtl="0">
              <a:lnSpc>
                <a:spcPct val="90000"/>
              </a:lnSpc>
              <a:spcBef>
                <a:spcPts val="0"/>
              </a:spcBef>
              <a:spcAft>
                <a:spcPts val="0"/>
              </a:spcAft>
              <a:buClr>
                <a:srgbClr val="0D266D"/>
              </a:buClr>
              <a:buSzPts val="1800"/>
              <a:buNone/>
            </a:pPr>
            <a:r>
              <a:rPr lang="fr-CA" sz="1900" dirty="0">
                <a:solidFill>
                  <a:srgbClr val="0D266D"/>
                </a:solidFill>
                <a:latin typeface="Arial" panose="020B0604020202020204" pitchFamily="34" charset="0"/>
                <a:cs typeface="Arial" panose="020B0604020202020204" pitchFamily="34" charset="0"/>
              </a:rPr>
              <a:t>Le soin des pieds et le port de chaussures de bonne qualité et adaptées à l’entraînement sont essentiels, particulièrement chez les personnes qui présentent aussi un diabète ;</a:t>
            </a:r>
          </a:p>
          <a:p>
            <a:pPr marL="0" lvl="0" indent="0" rtl="0">
              <a:lnSpc>
                <a:spcPct val="90000"/>
              </a:lnSpc>
              <a:spcBef>
                <a:spcPts val="0"/>
              </a:spcBef>
              <a:spcAft>
                <a:spcPts val="0"/>
              </a:spcAft>
              <a:buClr>
                <a:srgbClr val="0D266D"/>
              </a:buClr>
              <a:buSzPts val="1800"/>
              <a:buNone/>
            </a:pPr>
            <a:endParaRPr lang="fr-CA" sz="1900" dirty="0">
              <a:solidFill>
                <a:srgbClr val="0D266D"/>
              </a:solidFill>
              <a:latin typeface="Arial" panose="020B0604020202020204" pitchFamily="34" charset="0"/>
              <a:cs typeface="Arial" panose="020B0604020202020204" pitchFamily="34" charset="0"/>
            </a:endParaRPr>
          </a:p>
          <a:p>
            <a:pPr marL="0" lvl="0" indent="0" rtl="0">
              <a:lnSpc>
                <a:spcPct val="90000"/>
              </a:lnSpc>
              <a:spcBef>
                <a:spcPts val="0"/>
              </a:spcBef>
              <a:spcAft>
                <a:spcPts val="0"/>
              </a:spcAft>
              <a:buClr>
                <a:srgbClr val="0D266D"/>
              </a:buClr>
              <a:buSzPts val="1800"/>
              <a:buNone/>
            </a:pPr>
            <a:r>
              <a:rPr lang="fr-CA" sz="1900" dirty="0">
                <a:solidFill>
                  <a:srgbClr val="0D266D"/>
                </a:solidFill>
                <a:latin typeface="Arial" panose="020B0604020202020204" pitchFamily="34" charset="0"/>
                <a:cs typeface="Arial" panose="020B0604020202020204" pitchFamily="34" charset="0"/>
              </a:rPr>
              <a:t>La pratique de l’activité physique peut révéler, chez les personnes qui étaient totalement inactives, une maladie coronarienne </a:t>
            </a:r>
            <a:r>
              <a:rPr lang="fr-CA" sz="1900" dirty="0" err="1">
                <a:solidFill>
                  <a:srgbClr val="0D266D"/>
                </a:solidFill>
                <a:latin typeface="Arial" panose="020B0604020202020204" pitchFamily="34" charset="0"/>
                <a:cs typeface="Arial" panose="020B0604020202020204" pitchFamily="34" charset="0"/>
              </a:rPr>
              <a:t>athérosclérotique</a:t>
            </a:r>
            <a:r>
              <a:rPr lang="fr-CA" sz="1900" dirty="0">
                <a:solidFill>
                  <a:srgbClr val="0D266D"/>
                </a:solidFill>
                <a:latin typeface="Arial" panose="020B0604020202020204" pitchFamily="34" charset="0"/>
                <a:cs typeface="Arial" panose="020B0604020202020204" pitchFamily="34" charset="0"/>
              </a:rPr>
              <a:t>. Il faut rester vigilant quant à l’apparition de signes et symptômes à l’effort ;</a:t>
            </a:r>
          </a:p>
          <a:p>
            <a:pPr marL="0" lvl="0" indent="0" rtl="0">
              <a:lnSpc>
                <a:spcPct val="90000"/>
              </a:lnSpc>
              <a:spcBef>
                <a:spcPts val="0"/>
              </a:spcBef>
              <a:spcAft>
                <a:spcPts val="0"/>
              </a:spcAft>
              <a:buClr>
                <a:srgbClr val="0D266D"/>
              </a:buClr>
              <a:buSzPts val="1800"/>
              <a:buNone/>
            </a:pPr>
            <a:endParaRPr lang="fr-CA" sz="1900" dirty="0">
              <a:solidFill>
                <a:srgbClr val="0D266D"/>
              </a:solidFill>
              <a:latin typeface="Arial" panose="020B0604020202020204" pitchFamily="34" charset="0"/>
              <a:cs typeface="Arial" panose="020B0604020202020204" pitchFamily="34" charset="0"/>
            </a:endParaRPr>
          </a:p>
          <a:p>
            <a:pPr marL="0" lvl="0" indent="0" rtl="0">
              <a:lnSpc>
                <a:spcPct val="90000"/>
              </a:lnSpc>
              <a:spcBef>
                <a:spcPts val="0"/>
              </a:spcBef>
              <a:spcAft>
                <a:spcPts val="0"/>
              </a:spcAft>
              <a:buClr>
                <a:srgbClr val="0D266D"/>
              </a:buClr>
              <a:buSzPts val="1800"/>
              <a:buNone/>
            </a:pPr>
            <a:r>
              <a:rPr lang="fr-CA" sz="1900" dirty="0">
                <a:solidFill>
                  <a:srgbClr val="0D266D"/>
                </a:solidFill>
                <a:latin typeface="Arial" panose="020B0604020202020204" pitchFamily="34" charset="0"/>
                <a:cs typeface="Arial" panose="020B0604020202020204" pitchFamily="34" charset="0"/>
              </a:rPr>
              <a:t>Une augmentation des douleurs de claudication intermittente ou l’apparition de nouvelles douleurs devraient amener une référence médicale ;</a:t>
            </a:r>
          </a:p>
          <a:p>
            <a:pPr marL="0" lvl="0" indent="0" rtl="0">
              <a:lnSpc>
                <a:spcPct val="90000"/>
              </a:lnSpc>
              <a:spcBef>
                <a:spcPts val="0"/>
              </a:spcBef>
              <a:spcAft>
                <a:spcPts val="0"/>
              </a:spcAft>
              <a:buClr>
                <a:srgbClr val="0D266D"/>
              </a:buClr>
              <a:buSzPts val="1800"/>
              <a:buNone/>
            </a:pPr>
            <a:endParaRPr lang="fr-CA" sz="1900" dirty="0">
              <a:solidFill>
                <a:srgbClr val="0D266D"/>
              </a:solidFill>
              <a:latin typeface="Arial" panose="020B0604020202020204" pitchFamily="34" charset="0"/>
              <a:cs typeface="Arial" panose="020B0604020202020204" pitchFamily="34" charset="0"/>
            </a:endParaRPr>
          </a:p>
          <a:p>
            <a:pPr marL="0" lvl="0" indent="0" rtl="0">
              <a:lnSpc>
                <a:spcPct val="90000"/>
              </a:lnSpc>
              <a:spcBef>
                <a:spcPts val="0"/>
              </a:spcBef>
              <a:spcAft>
                <a:spcPts val="0"/>
              </a:spcAft>
              <a:buClr>
                <a:srgbClr val="0D266D"/>
              </a:buClr>
              <a:buSzPts val="1800"/>
              <a:buNone/>
            </a:pPr>
            <a:r>
              <a:rPr lang="fr-CA" sz="1900" dirty="0">
                <a:solidFill>
                  <a:srgbClr val="0D266D"/>
                </a:solidFill>
                <a:latin typeface="Arial" panose="020B0604020202020204" pitchFamily="34" charset="0"/>
                <a:cs typeface="Arial" panose="020B0604020202020204" pitchFamily="34" charset="0"/>
              </a:rPr>
              <a:t>Considérer les effets de la médication.</a:t>
            </a:r>
          </a:p>
          <a:p>
            <a:pPr marL="0" lvl="0" indent="0" rtl="0">
              <a:lnSpc>
                <a:spcPct val="90000"/>
              </a:lnSpc>
              <a:spcBef>
                <a:spcPts val="0"/>
              </a:spcBef>
              <a:spcAft>
                <a:spcPts val="0"/>
              </a:spcAft>
              <a:buClr>
                <a:srgbClr val="0D266D"/>
              </a:buClr>
              <a:buSzPts val="1800"/>
              <a:buNone/>
            </a:pPr>
            <a:endParaRPr sz="1900" dirty="0">
              <a:solidFill>
                <a:srgbClr val="0D266D"/>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857891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315">
          <a:extLst>
            <a:ext uri="{FF2B5EF4-FFF2-40B4-BE49-F238E27FC236}">
              <a16:creationId xmlns:a16="http://schemas.microsoft.com/office/drawing/2014/main" id="{6F170AF9-2D6F-4B39-1764-EA62981B202B}"/>
            </a:ext>
          </a:extLst>
        </p:cNvPr>
        <p:cNvGrpSpPr/>
        <p:nvPr/>
      </p:nvGrpSpPr>
      <p:grpSpPr>
        <a:xfrm>
          <a:off x="0" y="0"/>
          <a:ext cx="0" cy="0"/>
          <a:chOff x="0" y="0"/>
          <a:chExt cx="0" cy="0"/>
        </a:xfrm>
      </p:grpSpPr>
      <p:sp>
        <p:nvSpPr>
          <p:cNvPr id="316" name="Google Shape;316;p27">
            <a:extLst>
              <a:ext uri="{FF2B5EF4-FFF2-40B4-BE49-F238E27FC236}">
                <a16:creationId xmlns:a16="http://schemas.microsoft.com/office/drawing/2014/main" id="{4D2072E7-42EC-E715-9F31-0F496EC39A16}"/>
              </a:ext>
            </a:extLst>
          </p:cNvPr>
          <p:cNvSpPr txBox="1">
            <a:spLocks noGrp="1"/>
          </p:cNvSpPr>
          <p:nvPr>
            <p:ph type="title"/>
          </p:nvPr>
        </p:nvSpPr>
        <p:spPr>
          <a:xfrm>
            <a:off x="1768774" y="363757"/>
            <a:ext cx="6746575" cy="60957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D60B41"/>
              </a:buClr>
              <a:buSzPts val="3000"/>
              <a:buFont typeface="Play"/>
              <a:buNone/>
            </a:pPr>
            <a:r>
              <a:rPr lang="fr-CA" dirty="0"/>
              <a:t>Références</a:t>
            </a:r>
            <a:endParaRPr dirty="0"/>
          </a:p>
        </p:txBody>
      </p:sp>
      <p:sp>
        <p:nvSpPr>
          <p:cNvPr id="317" name="Google Shape;317;p27">
            <a:extLst>
              <a:ext uri="{FF2B5EF4-FFF2-40B4-BE49-F238E27FC236}">
                <a16:creationId xmlns:a16="http://schemas.microsoft.com/office/drawing/2014/main" id="{BEED9416-D818-AF97-E296-FCC06AED1B6B}"/>
              </a:ext>
            </a:extLst>
          </p:cNvPr>
          <p:cNvSpPr txBox="1">
            <a:spLocks noGrp="1"/>
          </p:cNvSpPr>
          <p:nvPr>
            <p:ph type="body" idx="2"/>
          </p:nvPr>
        </p:nvSpPr>
        <p:spPr>
          <a:prstGeom prst="rect">
            <a:avLst/>
          </a:prstGeom>
          <a:noFill/>
          <a:ln>
            <a:noFill/>
          </a:ln>
        </p:spPr>
        <p:txBody>
          <a:bodyPr spcFirstLastPara="1" wrap="square" lIns="91425" tIns="45700" rIns="91425" bIns="45700" anchor="t" anchorCtr="0">
            <a:noAutofit/>
          </a:bodyPr>
          <a:lstStyle/>
          <a:p>
            <a:pPr algn="r"/>
            <a:r>
              <a:rPr lang="fr-CA" dirty="0"/>
              <a:t>Maladie artérielle périphérique</a:t>
            </a:r>
          </a:p>
        </p:txBody>
      </p:sp>
      <p:pic>
        <p:nvPicPr>
          <p:cNvPr id="318" name="Google Shape;318;p27" descr="Cœur avec battements avec un remplissage uni">
            <a:extLst>
              <a:ext uri="{FF2B5EF4-FFF2-40B4-BE49-F238E27FC236}">
                <a16:creationId xmlns:a16="http://schemas.microsoft.com/office/drawing/2014/main" id="{4D248DF9-89B7-F4AA-5FC2-A51073A39A23}"/>
              </a:ext>
            </a:extLst>
          </p:cNvPr>
          <p:cNvPicPr preferRelativeResize="0"/>
          <p:nvPr/>
        </p:nvPicPr>
        <p:blipFill rotWithShape="1">
          <a:blip r:embed="rId3">
            <a:alphaModFix/>
          </a:blip>
          <a:srcRect/>
          <a:stretch/>
        </p:blipFill>
        <p:spPr>
          <a:xfrm>
            <a:off x="466186" y="17251"/>
            <a:ext cx="1302589" cy="1302589"/>
          </a:xfrm>
          <a:prstGeom prst="rect">
            <a:avLst/>
          </a:prstGeom>
          <a:noFill/>
          <a:ln>
            <a:noFill/>
          </a:ln>
        </p:spPr>
      </p:pic>
      <p:sp>
        <p:nvSpPr>
          <p:cNvPr id="4" name="ZoneTexte 3">
            <a:extLst>
              <a:ext uri="{FF2B5EF4-FFF2-40B4-BE49-F238E27FC236}">
                <a16:creationId xmlns:a16="http://schemas.microsoft.com/office/drawing/2014/main" id="{EA8DF77E-BE6D-8E2B-2EEE-DCAC32ADD12C}"/>
              </a:ext>
            </a:extLst>
          </p:cNvPr>
          <p:cNvSpPr txBox="1"/>
          <p:nvPr/>
        </p:nvSpPr>
        <p:spPr>
          <a:xfrm>
            <a:off x="236791" y="1223821"/>
            <a:ext cx="8659559" cy="5324535"/>
          </a:xfrm>
          <a:prstGeom prst="rect">
            <a:avLst/>
          </a:prstGeom>
          <a:noFill/>
        </p:spPr>
        <p:txBody>
          <a:bodyPr wrap="square">
            <a:spAutoFit/>
          </a:bodyPr>
          <a:lstStyle/>
          <a:p>
            <a:r>
              <a:rPr lang="fr-CA" sz="1000" kern="100" dirty="0">
                <a:effectLst/>
                <a:latin typeface="Arial" panose="020B0604020202020204" pitchFamily="34" charset="0"/>
                <a:ea typeface="Aptos" panose="020B0004020202020204" pitchFamily="34" charset="0"/>
                <a:cs typeface="Arial" panose="020B0604020202020204" pitchFamily="34" charset="0"/>
              </a:rPr>
              <a:t> </a:t>
            </a:r>
          </a:p>
          <a:p>
            <a:pPr marL="447675" indent="-447675"/>
            <a:r>
              <a:rPr lang="fr-CA" sz="1000" kern="100" dirty="0" err="1">
                <a:effectLst/>
                <a:latin typeface="Arial" panose="020B0604020202020204" pitchFamily="34" charset="0"/>
                <a:ea typeface="Aptos" panose="020B0004020202020204" pitchFamily="34" charset="0"/>
                <a:cs typeface="Arial" panose="020B0604020202020204" pitchFamily="34" charset="0"/>
              </a:rPr>
              <a:t>Aboyans</a:t>
            </a:r>
            <a:r>
              <a:rPr lang="fr-CA" sz="1000" kern="100" dirty="0">
                <a:effectLst/>
                <a:latin typeface="Arial" panose="020B0604020202020204" pitchFamily="34" charset="0"/>
                <a:ea typeface="Aptos" panose="020B0004020202020204" pitchFamily="34" charset="0"/>
                <a:cs typeface="Arial" panose="020B0604020202020204" pitchFamily="34" charset="0"/>
              </a:rPr>
              <a:t>, V., Lacroix, P., </a:t>
            </a:r>
            <a:r>
              <a:rPr lang="fr-CA" sz="1000" kern="100" dirty="0" err="1">
                <a:effectLst/>
                <a:latin typeface="Arial" panose="020B0604020202020204" pitchFamily="34" charset="0"/>
                <a:ea typeface="Aptos" panose="020B0004020202020204" pitchFamily="34" charset="0"/>
                <a:cs typeface="Arial" panose="020B0604020202020204" pitchFamily="34" charset="0"/>
              </a:rPr>
              <a:t>Waruingi</a:t>
            </a:r>
            <a:r>
              <a:rPr lang="fr-CA" sz="1000" kern="100" dirty="0">
                <a:effectLst/>
                <a:latin typeface="Arial" panose="020B0604020202020204" pitchFamily="34" charset="0"/>
                <a:ea typeface="Aptos" panose="020B0004020202020204" pitchFamily="34" charset="0"/>
                <a:cs typeface="Arial" panose="020B0604020202020204" pitchFamily="34" charset="0"/>
              </a:rPr>
              <a:t>, W., Bertin, F., </a:t>
            </a:r>
            <a:r>
              <a:rPr lang="fr-CA" sz="1000" kern="100" dirty="0" err="1">
                <a:effectLst/>
                <a:latin typeface="Arial" panose="020B0604020202020204" pitchFamily="34" charset="0"/>
                <a:ea typeface="Aptos" panose="020B0004020202020204" pitchFamily="34" charset="0"/>
                <a:cs typeface="Arial" panose="020B0604020202020204" pitchFamily="34" charset="0"/>
              </a:rPr>
              <a:t>Pesteil</a:t>
            </a:r>
            <a:r>
              <a:rPr lang="fr-CA" sz="1000" kern="100" dirty="0">
                <a:effectLst/>
                <a:latin typeface="Arial" panose="020B0604020202020204" pitchFamily="34" charset="0"/>
                <a:ea typeface="Aptos" panose="020B0004020202020204" pitchFamily="34" charset="0"/>
                <a:cs typeface="Arial" panose="020B0604020202020204" pitchFamily="34" charset="0"/>
              </a:rPr>
              <a:t>, F., &amp; </a:t>
            </a:r>
            <a:r>
              <a:rPr lang="fr-CA" sz="1000" kern="100" dirty="0" err="1">
                <a:effectLst/>
                <a:latin typeface="Arial" panose="020B0604020202020204" pitchFamily="34" charset="0"/>
                <a:ea typeface="Aptos" panose="020B0004020202020204" pitchFamily="34" charset="0"/>
                <a:cs typeface="Arial" panose="020B0604020202020204" pitchFamily="34" charset="0"/>
              </a:rPr>
              <a:t>Vergnenegre</a:t>
            </a:r>
            <a:r>
              <a:rPr lang="fr-CA" sz="1000" kern="100" dirty="0">
                <a:effectLst/>
                <a:latin typeface="Arial" panose="020B0604020202020204" pitchFamily="34" charset="0"/>
                <a:ea typeface="Aptos" panose="020B0004020202020204" pitchFamily="34" charset="0"/>
                <a:cs typeface="Arial" panose="020B0604020202020204" pitchFamily="34" charset="0"/>
              </a:rPr>
              <a:t>, A. (2000). Traduction française et validation du questionnaire d'</a:t>
            </a:r>
            <a:r>
              <a:rPr lang="fr-CA" sz="1000" kern="100" dirty="0" err="1">
                <a:effectLst/>
                <a:latin typeface="Arial" panose="020B0604020202020204" pitchFamily="34" charset="0"/>
                <a:ea typeface="Aptos" panose="020B0004020202020204" pitchFamily="34" charset="0"/>
                <a:cs typeface="Arial" panose="020B0604020202020204" pitchFamily="34" charset="0"/>
              </a:rPr>
              <a:t>Edimbourg</a:t>
            </a:r>
            <a:r>
              <a:rPr lang="fr-CA" sz="1000" kern="100" dirty="0">
                <a:effectLst/>
                <a:latin typeface="Arial" panose="020B0604020202020204" pitchFamily="34" charset="0"/>
                <a:ea typeface="Aptos" panose="020B0004020202020204" pitchFamily="34" charset="0"/>
                <a:cs typeface="Arial" panose="020B0604020202020204" pitchFamily="34" charset="0"/>
              </a:rPr>
              <a:t> pour le dépistage de la claudication intermittente. </a:t>
            </a:r>
            <a:r>
              <a:rPr lang="fr-CA" sz="1000" i="1" kern="100" dirty="0">
                <a:effectLst/>
                <a:latin typeface="Arial" panose="020B0604020202020204" pitchFamily="34" charset="0"/>
                <a:ea typeface="Aptos" panose="020B0004020202020204" pitchFamily="34" charset="0"/>
                <a:cs typeface="Arial" panose="020B0604020202020204" pitchFamily="34" charset="0"/>
              </a:rPr>
              <a:t>Archives des maladies du cœur et des vaisseaux</a:t>
            </a:r>
            <a:r>
              <a:rPr lang="fr-CA" sz="1000" kern="100" dirty="0">
                <a:effectLst/>
                <a:latin typeface="Arial" panose="020B0604020202020204" pitchFamily="34" charset="0"/>
                <a:ea typeface="Aptos" panose="020B0004020202020204" pitchFamily="34" charset="0"/>
                <a:cs typeface="Arial" panose="020B0604020202020204" pitchFamily="34" charset="0"/>
              </a:rPr>
              <a:t>, </a:t>
            </a:r>
            <a:r>
              <a:rPr lang="fr-CA" sz="1000" i="1" kern="100" dirty="0">
                <a:effectLst/>
                <a:latin typeface="Arial" panose="020B0604020202020204" pitchFamily="34" charset="0"/>
                <a:ea typeface="Aptos" panose="020B0004020202020204" pitchFamily="34" charset="0"/>
                <a:cs typeface="Arial" panose="020B0604020202020204" pitchFamily="34" charset="0"/>
              </a:rPr>
              <a:t>93</a:t>
            </a:r>
            <a:r>
              <a:rPr lang="fr-CA" sz="1000" kern="100" dirty="0">
                <a:effectLst/>
                <a:latin typeface="Arial" panose="020B0604020202020204" pitchFamily="34" charset="0"/>
                <a:ea typeface="Aptos" panose="020B0004020202020204" pitchFamily="34" charset="0"/>
                <a:cs typeface="Arial" panose="020B0604020202020204" pitchFamily="34" charset="0"/>
              </a:rPr>
              <a:t>(10), 1173-1177. </a:t>
            </a:r>
          </a:p>
          <a:p>
            <a:pPr marL="447675" indent="-447675"/>
            <a:endParaRPr lang="fr-CA" sz="1000" kern="100" dirty="0">
              <a:effectLst/>
              <a:latin typeface="Arial" panose="020B0604020202020204" pitchFamily="34" charset="0"/>
              <a:ea typeface="Aptos" panose="020B0004020202020204" pitchFamily="34" charset="0"/>
              <a:cs typeface="Arial" panose="020B0604020202020204" pitchFamily="34" charset="0"/>
            </a:endParaRPr>
          </a:p>
          <a:p>
            <a:pPr marL="447675" indent="-447675"/>
            <a:r>
              <a:rPr lang="fr-CA" sz="1000" kern="100" dirty="0" err="1">
                <a:effectLst/>
                <a:latin typeface="Arial" panose="020B0604020202020204" pitchFamily="34" charset="0"/>
                <a:ea typeface="Aptos" panose="020B0004020202020204" pitchFamily="34" charset="0"/>
                <a:cs typeface="Arial" panose="020B0604020202020204" pitchFamily="34" charset="0"/>
              </a:rPr>
              <a:t>Aboyans</a:t>
            </a:r>
            <a:r>
              <a:rPr lang="fr-CA" sz="1000" kern="100" dirty="0">
                <a:effectLst/>
                <a:latin typeface="Arial" panose="020B0604020202020204" pitchFamily="34" charset="0"/>
                <a:ea typeface="Aptos" panose="020B0004020202020204" pitchFamily="34" charset="0"/>
                <a:cs typeface="Arial" panose="020B0604020202020204" pitchFamily="34" charset="0"/>
              </a:rPr>
              <a:t>, V., </a:t>
            </a:r>
            <a:r>
              <a:rPr lang="fr-CA" sz="1000" kern="100" dirty="0" err="1">
                <a:effectLst/>
                <a:latin typeface="Arial" panose="020B0604020202020204" pitchFamily="34" charset="0"/>
                <a:ea typeface="Aptos" panose="020B0004020202020204" pitchFamily="34" charset="0"/>
                <a:cs typeface="Arial" panose="020B0604020202020204" pitchFamily="34" charset="0"/>
              </a:rPr>
              <a:t>Ricco</a:t>
            </a:r>
            <a:r>
              <a:rPr lang="fr-CA" sz="1000" kern="100" dirty="0">
                <a:effectLst/>
                <a:latin typeface="Arial" panose="020B0604020202020204" pitchFamily="34" charset="0"/>
                <a:ea typeface="Aptos" panose="020B0004020202020204" pitchFamily="34" charset="0"/>
                <a:cs typeface="Arial" panose="020B0604020202020204" pitchFamily="34" charset="0"/>
              </a:rPr>
              <a:t>, J. B., </a:t>
            </a:r>
            <a:r>
              <a:rPr lang="fr-CA" sz="1000" kern="100" dirty="0" err="1">
                <a:effectLst/>
                <a:latin typeface="Arial" panose="020B0604020202020204" pitchFamily="34" charset="0"/>
                <a:ea typeface="Aptos" panose="020B0004020202020204" pitchFamily="34" charset="0"/>
                <a:cs typeface="Arial" panose="020B0604020202020204" pitchFamily="34" charset="0"/>
              </a:rPr>
              <a:t>Bartelink</a:t>
            </a:r>
            <a:r>
              <a:rPr lang="fr-CA" sz="1000" kern="100" dirty="0">
                <a:effectLst/>
                <a:latin typeface="Arial" panose="020B0604020202020204" pitchFamily="34" charset="0"/>
                <a:ea typeface="Aptos" panose="020B0004020202020204" pitchFamily="34" charset="0"/>
                <a:cs typeface="Arial" panose="020B0604020202020204" pitchFamily="34" charset="0"/>
              </a:rPr>
              <a:t>, M. E. L., </a:t>
            </a:r>
            <a:r>
              <a:rPr lang="fr-CA" sz="1000" kern="100" dirty="0" err="1">
                <a:effectLst/>
                <a:latin typeface="Arial" panose="020B0604020202020204" pitchFamily="34" charset="0"/>
                <a:ea typeface="Aptos" panose="020B0004020202020204" pitchFamily="34" charset="0"/>
                <a:cs typeface="Arial" panose="020B0604020202020204" pitchFamily="34" charset="0"/>
              </a:rPr>
              <a:t>Björck</a:t>
            </a:r>
            <a:r>
              <a:rPr lang="fr-CA" sz="1000" kern="100" dirty="0">
                <a:effectLst/>
                <a:latin typeface="Arial" panose="020B0604020202020204" pitchFamily="34" charset="0"/>
                <a:ea typeface="Aptos" panose="020B0004020202020204" pitchFamily="34" charset="0"/>
                <a:cs typeface="Arial" panose="020B0604020202020204" pitchFamily="34" charset="0"/>
              </a:rPr>
              <a:t>, M., Brodmann, M., </a:t>
            </a:r>
            <a:r>
              <a:rPr lang="fr-CA" sz="1000" kern="100" dirty="0" err="1">
                <a:effectLst/>
                <a:latin typeface="Arial" panose="020B0604020202020204" pitchFamily="34" charset="0"/>
                <a:ea typeface="Aptos" panose="020B0004020202020204" pitchFamily="34" charset="0"/>
                <a:cs typeface="Arial" panose="020B0604020202020204" pitchFamily="34" charset="0"/>
              </a:rPr>
              <a:t>Cohnert</a:t>
            </a:r>
            <a:r>
              <a:rPr lang="fr-CA" sz="1000" kern="100" dirty="0">
                <a:effectLst/>
                <a:latin typeface="Arial" panose="020B0604020202020204" pitchFamily="34" charset="0"/>
                <a:ea typeface="Aptos" panose="020B0004020202020204" pitchFamily="34" charset="0"/>
                <a:cs typeface="Arial" panose="020B0604020202020204" pitchFamily="34" charset="0"/>
              </a:rPr>
              <a:t>, </a:t>
            </a:r>
            <a:r>
              <a:rPr lang="fr-CA" sz="1000" kern="100" dirty="0" err="1">
                <a:effectLst/>
                <a:latin typeface="Arial" panose="020B0604020202020204" pitchFamily="34" charset="0"/>
                <a:ea typeface="Aptos" panose="020B0004020202020204" pitchFamily="34" charset="0"/>
                <a:cs typeface="Arial" panose="020B0604020202020204" pitchFamily="34" charset="0"/>
              </a:rPr>
              <a:t>T</a:t>
            </a:r>
            <a:r>
              <a:rPr lang="fr-CA" sz="1000" kern="100" dirty="0">
                <a:effectLst/>
                <a:latin typeface="Arial" panose="020B0604020202020204" pitchFamily="34" charset="0"/>
                <a:ea typeface="Aptos" panose="020B0004020202020204" pitchFamily="34" charset="0"/>
                <a:cs typeface="Arial" panose="020B0604020202020204" pitchFamily="34" charset="0"/>
              </a:rPr>
              <a:t>., Collet, J. P., Czerny, M., De Carlo, M., Debus, S., </a:t>
            </a:r>
            <a:r>
              <a:rPr lang="fr-CA" sz="1000" kern="100" dirty="0" err="1">
                <a:effectLst/>
                <a:latin typeface="Arial" panose="020B0604020202020204" pitchFamily="34" charset="0"/>
                <a:ea typeface="Aptos" panose="020B0004020202020204" pitchFamily="34" charset="0"/>
                <a:cs typeface="Arial" panose="020B0604020202020204" pitchFamily="34" charset="0"/>
              </a:rPr>
              <a:t>Espinola</a:t>
            </a:r>
            <a:r>
              <a:rPr lang="fr-CA" sz="1000" kern="100" dirty="0">
                <a:effectLst/>
                <a:latin typeface="Arial" panose="020B0604020202020204" pitchFamily="34" charset="0"/>
                <a:ea typeface="Aptos" panose="020B0004020202020204" pitchFamily="34" charset="0"/>
                <a:cs typeface="Arial" panose="020B0604020202020204" pitchFamily="34" charset="0"/>
              </a:rPr>
              <a:t>-Klein, C., </a:t>
            </a:r>
            <a:r>
              <a:rPr lang="fr-CA" sz="1000" kern="100" dirty="0" err="1">
                <a:effectLst/>
                <a:latin typeface="Arial" panose="020B0604020202020204" pitchFamily="34" charset="0"/>
                <a:ea typeface="Aptos" panose="020B0004020202020204" pitchFamily="34" charset="0"/>
                <a:cs typeface="Arial" panose="020B0604020202020204" pitchFamily="34" charset="0"/>
              </a:rPr>
              <a:t>Kahan</a:t>
            </a:r>
            <a:r>
              <a:rPr lang="fr-CA" sz="1000" kern="100" dirty="0">
                <a:effectLst/>
                <a:latin typeface="Arial" panose="020B0604020202020204" pitchFamily="34" charset="0"/>
                <a:ea typeface="Aptos" panose="020B0004020202020204" pitchFamily="34" charset="0"/>
                <a:cs typeface="Arial" panose="020B0604020202020204" pitchFamily="34" charset="0"/>
              </a:rPr>
              <a:t>, </a:t>
            </a:r>
            <a:r>
              <a:rPr lang="fr-CA" sz="1000" kern="100" dirty="0" err="1">
                <a:effectLst/>
                <a:latin typeface="Arial" panose="020B0604020202020204" pitchFamily="34" charset="0"/>
                <a:ea typeface="Aptos" panose="020B0004020202020204" pitchFamily="34" charset="0"/>
                <a:cs typeface="Arial" panose="020B0604020202020204" pitchFamily="34" charset="0"/>
              </a:rPr>
              <a:t>T</a:t>
            </a:r>
            <a:r>
              <a:rPr lang="fr-CA" sz="1000" kern="100" dirty="0">
                <a:effectLst/>
                <a:latin typeface="Arial" panose="020B0604020202020204" pitchFamily="34" charset="0"/>
                <a:ea typeface="Aptos" panose="020B0004020202020204" pitchFamily="34" charset="0"/>
                <a:cs typeface="Arial" panose="020B0604020202020204" pitchFamily="34" charset="0"/>
              </a:rPr>
              <a:t>., </a:t>
            </a:r>
            <a:r>
              <a:rPr lang="fr-CA" sz="1000" kern="100" dirty="0" err="1">
                <a:effectLst/>
                <a:latin typeface="Arial" panose="020B0604020202020204" pitchFamily="34" charset="0"/>
                <a:ea typeface="Aptos" panose="020B0004020202020204" pitchFamily="34" charset="0"/>
                <a:cs typeface="Arial" panose="020B0604020202020204" pitchFamily="34" charset="0"/>
              </a:rPr>
              <a:t>Kownator</a:t>
            </a:r>
            <a:r>
              <a:rPr lang="fr-CA" sz="1000" kern="100" dirty="0">
                <a:effectLst/>
                <a:latin typeface="Arial" panose="020B0604020202020204" pitchFamily="34" charset="0"/>
                <a:ea typeface="Aptos" panose="020B0004020202020204" pitchFamily="34" charset="0"/>
                <a:cs typeface="Arial" panose="020B0604020202020204" pitchFamily="34" charset="0"/>
              </a:rPr>
              <a:t>, S., </a:t>
            </a:r>
            <a:r>
              <a:rPr lang="fr-CA" sz="1000" kern="100" dirty="0" err="1">
                <a:effectLst/>
                <a:latin typeface="Arial" panose="020B0604020202020204" pitchFamily="34" charset="0"/>
                <a:ea typeface="Aptos" panose="020B0004020202020204" pitchFamily="34" charset="0"/>
                <a:cs typeface="Arial" panose="020B0604020202020204" pitchFamily="34" charset="0"/>
              </a:rPr>
              <a:t>Mazzolai</a:t>
            </a:r>
            <a:r>
              <a:rPr lang="fr-CA" sz="1000" kern="100" dirty="0">
                <a:effectLst/>
                <a:latin typeface="Arial" panose="020B0604020202020204" pitchFamily="34" charset="0"/>
                <a:ea typeface="Aptos" panose="020B0004020202020204" pitchFamily="34" charset="0"/>
                <a:cs typeface="Arial" panose="020B0604020202020204" pitchFamily="34" charset="0"/>
              </a:rPr>
              <a:t>, L., </a:t>
            </a:r>
            <a:r>
              <a:rPr lang="fr-CA" sz="1000" kern="100" dirty="0" err="1">
                <a:effectLst/>
                <a:latin typeface="Arial" panose="020B0604020202020204" pitchFamily="34" charset="0"/>
                <a:ea typeface="Aptos" panose="020B0004020202020204" pitchFamily="34" charset="0"/>
                <a:cs typeface="Arial" panose="020B0604020202020204" pitchFamily="34" charset="0"/>
              </a:rPr>
              <a:t>Naylor</a:t>
            </a:r>
            <a:r>
              <a:rPr lang="fr-CA" sz="1000" kern="100" dirty="0">
                <a:effectLst/>
                <a:latin typeface="Arial" panose="020B0604020202020204" pitchFamily="34" charset="0"/>
                <a:ea typeface="Aptos" panose="020B0004020202020204" pitchFamily="34" charset="0"/>
                <a:cs typeface="Arial" panose="020B0604020202020204" pitchFamily="34" charset="0"/>
              </a:rPr>
              <a:t>, A. R., </a:t>
            </a:r>
            <a:r>
              <a:rPr lang="fr-CA" sz="1000" kern="100" dirty="0" err="1">
                <a:effectLst/>
                <a:latin typeface="Arial" panose="020B0604020202020204" pitchFamily="34" charset="0"/>
                <a:ea typeface="Aptos" panose="020B0004020202020204" pitchFamily="34" charset="0"/>
                <a:cs typeface="Arial" panose="020B0604020202020204" pitchFamily="34" charset="0"/>
              </a:rPr>
              <a:t>Roffi</a:t>
            </a:r>
            <a:r>
              <a:rPr lang="fr-CA" sz="1000" kern="100" dirty="0">
                <a:effectLst/>
                <a:latin typeface="Arial" panose="020B0604020202020204" pitchFamily="34" charset="0"/>
                <a:ea typeface="Aptos" panose="020B0004020202020204" pitchFamily="34" charset="0"/>
                <a:cs typeface="Arial" panose="020B0604020202020204" pitchFamily="34" charset="0"/>
              </a:rPr>
              <a:t>, M., </a:t>
            </a:r>
            <a:r>
              <a:rPr lang="fr-CA" sz="1000" kern="100" dirty="0" err="1">
                <a:effectLst/>
                <a:latin typeface="Arial" panose="020B0604020202020204" pitchFamily="34" charset="0"/>
                <a:ea typeface="Aptos" panose="020B0004020202020204" pitchFamily="34" charset="0"/>
                <a:cs typeface="Arial" panose="020B0604020202020204" pitchFamily="34" charset="0"/>
              </a:rPr>
              <a:t>Röther</a:t>
            </a:r>
            <a:r>
              <a:rPr lang="fr-CA" sz="1000" kern="100" dirty="0">
                <a:effectLst/>
                <a:latin typeface="Arial" panose="020B0604020202020204" pitchFamily="34" charset="0"/>
                <a:ea typeface="Aptos" panose="020B0004020202020204" pitchFamily="34" charset="0"/>
                <a:cs typeface="Arial" panose="020B0604020202020204" pitchFamily="34" charset="0"/>
              </a:rPr>
              <a:t>, J., </a:t>
            </a:r>
            <a:r>
              <a:rPr lang="fr-CA" sz="1000" kern="100" dirty="0" err="1">
                <a:effectLst/>
                <a:latin typeface="Arial" panose="020B0604020202020204" pitchFamily="34" charset="0"/>
                <a:ea typeface="Aptos" panose="020B0004020202020204" pitchFamily="34" charset="0"/>
                <a:cs typeface="Arial" panose="020B0604020202020204" pitchFamily="34" charset="0"/>
              </a:rPr>
              <a:t>Sprynger</a:t>
            </a:r>
            <a:r>
              <a:rPr lang="fr-CA" sz="1000" kern="100" dirty="0">
                <a:effectLst/>
                <a:latin typeface="Arial" panose="020B0604020202020204" pitchFamily="34" charset="0"/>
                <a:ea typeface="Aptos" panose="020B0004020202020204" pitchFamily="34" charset="0"/>
                <a:cs typeface="Arial" panose="020B0604020202020204" pitchFamily="34" charset="0"/>
              </a:rPr>
              <a:t>, M., </a:t>
            </a:r>
            <a:r>
              <a:rPr lang="fr-CA" sz="1000" kern="100" dirty="0" err="1">
                <a:effectLst/>
                <a:latin typeface="Arial" panose="020B0604020202020204" pitchFamily="34" charset="0"/>
                <a:ea typeface="Aptos" panose="020B0004020202020204" pitchFamily="34" charset="0"/>
                <a:cs typeface="Arial" panose="020B0604020202020204" pitchFamily="34" charset="0"/>
              </a:rPr>
              <a:t>Tendera</a:t>
            </a:r>
            <a:r>
              <a:rPr lang="fr-CA" sz="1000" kern="100" dirty="0">
                <a:effectLst/>
                <a:latin typeface="Arial" panose="020B0604020202020204" pitchFamily="34" charset="0"/>
                <a:ea typeface="Aptos" panose="020B0004020202020204" pitchFamily="34" charset="0"/>
                <a:cs typeface="Arial" panose="020B0604020202020204" pitchFamily="34" charset="0"/>
              </a:rPr>
              <a:t>, M., ... </a:t>
            </a:r>
            <a:r>
              <a:rPr lang="en-US" sz="1000" kern="100" dirty="0" err="1">
                <a:effectLst/>
                <a:latin typeface="Arial" panose="020B0604020202020204" pitchFamily="34" charset="0"/>
                <a:ea typeface="Aptos" panose="020B0004020202020204" pitchFamily="34" charset="0"/>
                <a:cs typeface="Arial" panose="020B0604020202020204" pitchFamily="34" charset="0"/>
              </a:rPr>
              <a:t>Desormais</a:t>
            </a:r>
            <a:r>
              <a:rPr lang="en-US" sz="1000" kern="100" dirty="0">
                <a:effectLst/>
                <a:latin typeface="Arial" panose="020B0604020202020204" pitchFamily="34" charset="0"/>
                <a:ea typeface="Aptos" panose="020B0004020202020204" pitchFamily="34" charset="0"/>
                <a:cs typeface="Arial" panose="020B0604020202020204" pitchFamily="34" charset="0"/>
              </a:rPr>
              <a:t>, I. (2018). 2017 ESC Guidelines on the Diagnosis and Treatment of Peripheral Arterial Diseases, in collaboration with the European Society for Vascular Surgery (ESVS): Document covering atherosclerotic disease of extracranial carotid and vertebral, mesenteric, renal, upper and lower extremity arteries Endorsed by: the European Stroke Organization (ESO)The Task Force for the Diagnosis and Treatment of Peripheral Arterial Diseases of the European Society of Cardiology (ESC) and of the European Society for Vascular Surgery (ESVS). </a:t>
            </a:r>
            <a:r>
              <a:rPr lang="en-US" sz="1000" i="1" kern="100" dirty="0">
                <a:effectLst/>
                <a:latin typeface="Arial" panose="020B0604020202020204" pitchFamily="34" charset="0"/>
                <a:ea typeface="Aptos" panose="020B0004020202020204" pitchFamily="34" charset="0"/>
                <a:cs typeface="Arial" panose="020B0604020202020204" pitchFamily="34" charset="0"/>
              </a:rPr>
              <a:t>European Heart Journal</a:t>
            </a:r>
            <a:r>
              <a:rPr lang="en-US" sz="1000" kern="100" dirty="0">
                <a:effectLst/>
                <a:latin typeface="Arial" panose="020B0604020202020204" pitchFamily="34" charset="0"/>
                <a:ea typeface="Aptos" panose="020B0004020202020204" pitchFamily="34" charset="0"/>
                <a:cs typeface="Arial" panose="020B0604020202020204" pitchFamily="34" charset="0"/>
              </a:rPr>
              <a:t>, </a:t>
            </a:r>
            <a:r>
              <a:rPr lang="en-US" sz="1000" i="1" kern="100" dirty="0">
                <a:effectLst/>
                <a:latin typeface="Arial" panose="020B0604020202020204" pitchFamily="34" charset="0"/>
                <a:ea typeface="Aptos" panose="020B0004020202020204" pitchFamily="34" charset="0"/>
                <a:cs typeface="Arial" panose="020B0604020202020204" pitchFamily="34" charset="0"/>
              </a:rPr>
              <a:t>39</a:t>
            </a:r>
            <a:r>
              <a:rPr lang="en-US" sz="1000" kern="100" dirty="0">
                <a:effectLst/>
                <a:latin typeface="Arial" panose="020B0604020202020204" pitchFamily="34" charset="0"/>
                <a:ea typeface="Aptos" panose="020B0004020202020204" pitchFamily="34" charset="0"/>
                <a:cs typeface="Arial" panose="020B0604020202020204" pitchFamily="34" charset="0"/>
              </a:rPr>
              <a:t>(9), 763-816. </a:t>
            </a:r>
            <a:r>
              <a:rPr lang="en-US" sz="1000" kern="100" dirty="0">
                <a:effectLst/>
                <a:latin typeface="Arial" panose="020B0604020202020204" pitchFamily="34" charset="0"/>
                <a:ea typeface="Aptos" panose="020B0004020202020204" pitchFamily="34" charset="0"/>
                <a:cs typeface="Arial" panose="020B0604020202020204" pitchFamily="34" charset="0"/>
                <a:hlinkClick r:id="rId4"/>
              </a:rPr>
              <a:t>https://doi.org/10.1093/eurheartj/ehx095</a:t>
            </a:r>
            <a:endParaRPr lang="en-US" sz="1000" kern="100" dirty="0">
              <a:effectLst/>
              <a:latin typeface="Arial" panose="020B0604020202020204" pitchFamily="34" charset="0"/>
              <a:ea typeface="Aptos" panose="020B0004020202020204" pitchFamily="34" charset="0"/>
              <a:cs typeface="Arial" panose="020B0604020202020204" pitchFamily="34" charset="0"/>
            </a:endParaRPr>
          </a:p>
          <a:p>
            <a:pPr marL="447675" indent="-447675"/>
            <a:endParaRPr lang="en-US" sz="1000" kern="100" dirty="0">
              <a:latin typeface="Arial" panose="020B0604020202020204" pitchFamily="34" charset="0"/>
              <a:ea typeface="Aptos" panose="020B0004020202020204" pitchFamily="34" charset="0"/>
              <a:cs typeface="Arial" panose="020B0604020202020204" pitchFamily="34" charset="0"/>
            </a:endParaRPr>
          </a:p>
          <a:p>
            <a:pPr marL="447675" indent="-447675"/>
            <a:r>
              <a:rPr lang="fr-CA" sz="1000" b="0" i="0" u="none" strike="noStrike" dirty="0">
                <a:solidFill>
                  <a:srgbClr val="212121"/>
                </a:solidFill>
                <a:effectLst/>
                <a:latin typeface="Arial" panose="020B0604020202020204" pitchFamily="34" charset="0"/>
                <a:cs typeface="Arial" panose="020B0604020202020204" pitchFamily="34" charset="0"/>
              </a:rPr>
              <a:t>Dominguez, J. M. (2012). L’examen clinique et l’évaluation de la MAP : une question de marche. </a:t>
            </a:r>
            <a:r>
              <a:rPr lang="fr-CA" sz="1000" b="0" i="1" u="none" strike="noStrike" dirty="0">
                <a:solidFill>
                  <a:srgbClr val="212121"/>
                </a:solidFill>
                <a:effectLst/>
                <a:latin typeface="Arial" panose="020B0604020202020204" pitchFamily="34" charset="0"/>
                <a:cs typeface="Arial" panose="020B0604020202020204" pitchFamily="34" charset="0"/>
              </a:rPr>
              <a:t>Le Médecin du Québec</a:t>
            </a:r>
            <a:r>
              <a:rPr lang="fr-CA" sz="1000" b="0" i="0" u="none" strike="noStrike" dirty="0">
                <a:solidFill>
                  <a:srgbClr val="212121"/>
                </a:solidFill>
                <a:effectLst/>
                <a:latin typeface="Arial" panose="020B0604020202020204" pitchFamily="34" charset="0"/>
                <a:cs typeface="Arial" panose="020B0604020202020204" pitchFamily="34" charset="0"/>
              </a:rPr>
              <a:t>, </a:t>
            </a:r>
            <a:r>
              <a:rPr lang="fr-CA" sz="1000" b="0" i="1" u="none" strike="noStrike" dirty="0">
                <a:solidFill>
                  <a:srgbClr val="212121"/>
                </a:solidFill>
                <a:effectLst/>
                <a:latin typeface="Arial" panose="020B0604020202020204" pitchFamily="34" charset="0"/>
                <a:cs typeface="Arial" panose="020B0604020202020204" pitchFamily="34" charset="0"/>
              </a:rPr>
              <a:t>47</a:t>
            </a:r>
            <a:r>
              <a:rPr lang="fr-CA" sz="1000" b="0" i="0" u="none" strike="noStrike" dirty="0">
                <a:solidFill>
                  <a:srgbClr val="212121"/>
                </a:solidFill>
                <a:effectLst/>
                <a:latin typeface="Arial" panose="020B0604020202020204" pitchFamily="34" charset="0"/>
                <a:cs typeface="Arial" panose="020B0604020202020204" pitchFamily="34" charset="0"/>
              </a:rPr>
              <a:t>(3), 35-42. </a:t>
            </a:r>
            <a:r>
              <a:rPr lang="fr-CA" sz="1000" b="0" i="0" u="sng" dirty="0">
                <a:solidFill>
                  <a:srgbClr val="96607D"/>
                </a:solidFill>
                <a:effectLst/>
                <a:latin typeface="Arial" panose="020B0604020202020204" pitchFamily="34" charset="0"/>
                <a:cs typeface="Arial" panose="020B0604020202020204" pitchFamily="34" charset="0"/>
                <a:hlinkClick r:id="rId5" tooltip="https://can01.safelinks.protection.outlook.com/?url=https%3A%2F%2Flemedecinduquebec.org%2FMedia%2F115914%2F035-042DrDominguez0312.pdf&amp;data=05%7C02%7Cpblackbu%40uqac.ca%7C278ed0f6042f44cc920408dd622c0ebe%7Cc97978b1bd4c44b59bbb20215efdf611%7C0%7C0%7C638774663551816289%7CUnknown%7CTWFpbGZsb3d8eyJFbXB0eU1hcGkiOnRydWUsIlYiOiIwLjAuMDAwMCIsIlAiOiJXaW4zMiIsIkFOIjoiTWFpbCIsIldUIjoyfQ%3D%3D%7C0%7C%7C%7C&amp;sdata=4m2pYmLD3fxFOJ0r9AzvXsTlBhBCCWHq%2FpCIHiTKAtU%3D&amp;reserved=0"/>
              </a:rPr>
              <a:t>https://lemedecinduquebec.org/Media/115914/035-042DrDominguez0312.pdf</a:t>
            </a:r>
            <a:endParaRPr lang="en-US" sz="1000" kern="100" dirty="0">
              <a:effectLst/>
              <a:latin typeface="Arial" panose="020B0604020202020204" pitchFamily="34" charset="0"/>
              <a:ea typeface="Aptos" panose="020B0004020202020204" pitchFamily="34" charset="0"/>
              <a:cs typeface="Arial" panose="020B0604020202020204" pitchFamily="34" charset="0"/>
            </a:endParaRPr>
          </a:p>
          <a:p>
            <a:pPr marL="447675" indent="-447675"/>
            <a:endParaRPr lang="en-US" sz="1000" kern="100" dirty="0">
              <a:latin typeface="Arial" panose="020B0604020202020204" pitchFamily="34" charset="0"/>
              <a:ea typeface="Aptos" panose="020B0004020202020204" pitchFamily="34" charset="0"/>
              <a:cs typeface="Arial" panose="020B0604020202020204" pitchFamily="34" charset="0"/>
            </a:endParaRPr>
          </a:p>
          <a:p>
            <a:pPr marL="447675" indent="-447675"/>
            <a:r>
              <a:rPr lang="en-US" sz="1000" kern="100" dirty="0">
                <a:effectLst/>
                <a:latin typeface="Arial" panose="020B0604020202020204" pitchFamily="34" charset="0"/>
                <a:ea typeface="Aptos" panose="020B0004020202020204" pitchFamily="34" charset="0"/>
                <a:cs typeface="Arial" panose="020B0604020202020204" pitchFamily="34" charset="0"/>
              </a:rPr>
              <a:t>Ehrman, J. K., Gardner, A. W., Salisbury, D., Lui, K., &amp; Treat-Jacobson, D. (2023). Supervised Exercise Therapy for Symptomatic Peripheral Artery </a:t>
            </a:r>
            <a:r>
              <a:rPr lang="en-US" sz="1000" kern="100" dirty="0">
                <a:latin typeface="Arial" panose="020B0604020202020204" pitchFamily="34" charset="0"/>
                <a:ea typeface="Aptos" panose="020B0004020202020204" pitchFamily="34" charset="0"/>
                <a:cs typeface="Arial" panose="020B0604020202020204" pitchFamily="34" charset="0"/>
              </a:rPr>
              <a:t>  </a:t>
            </a:r>
            <a:r>
              <a:rPr lang="en-US" sz="1000" kern="100" dirty="0">
                <a:effectLst/>
                <a:latin typeface="Arial" panose="020B0604020202020204" pitchFamily="34" charset="0"/>
                <a:ea typeface="Aptos" panose="020B0004020202020204" pitchFamily="34" charset="0"/>
                <a:cs typeface="Arial" panose="020B0604020202020204" pitchFamily="34" charset="0"/>
              </a:rPr>
              <a:t>Disease: A REVIEW OF CURRENT EXPERIENCE AND PRACTICE-BASED RECOMMENDATIONS. </a:t>
            </a:r>
            <a:r>
              <a:rPr lang="en-US" sz="1000" i="1" kern="100" dirty="0">
                <a:effectLst/>
                <a:latin typeface="Arial" panose="020B0604020202020204" pitchFamily="34" charset="0"/>
                <a:ea typeface="Aptos" panose="020B0004020202020204" pitchFamily="34" charset="0"/>
                <a:cs typeface="Arial" panose="020B0604020202020204" pitchFamily="34" charset="0"/>
              </a:rPr>
              <a:t>Journal of Cardiopulmonary Rehabilitation and Prevention</a:t>
            </a:r>
            <a:r>
              <a:rPr lang="en-US" sz="1000" kern="100" dirty="0">
                <a:effectLst/>
                <a:latin typeface="Arial" panose="020B0604020202020204" pitchFamily="34" charset="0"/>
                <a:ea typeface="Aptos" panose="020B0004020202020204" pitchFamily="34" charset="0"/>
                <a:cs typeface="Arial" panose="020B0604020202020204" pitchFamily="34" charset="0"/>
              </a:rPr>
              <a:t>, </a:t>
            </a:r>
            <a:r>
              <a:rPr lang="en-US" sz="1000" i="1" kern="100" dirty="0">
                <a:effectLst/>
                <a:latin typeface="Arial" panose="020B0604020202020204" pitchFamily="34" charset="0"/>
                <a:ea typeface="Aptos" panose="020B0004020202020204" pitchFamily="34" charset="0"/>
                <a:cs typeface="Arial" panose="020B0604020202020204" pitchFamily="34" charset="0"/>
              </a:rPr>
              <a:t>43</a:t>
            </a:r>
            <a:r>
              <a:rPr lang="en-US" sz="1000" kern="100" dirty="0">
                <a:effectLst/>
                <a:latin typeface="Arial" panose="020B0604020202020204" pitchFamily="34" charset="0"/>
                <a:ea typeface="Aptos" panose="020B0004020202020204" pitchFamily="34" charset="0"/>
                <a:cs typeface="Arial" panose="020B0604020202020204" pitchFamily="34" charset="0"/>
              </a:rPr>
              <a:t>(1), 15-21. </a:t>
            </a:r>
            <a:r>
              <a:rPr lang="en-US" sz="1000" kern="100" dirty="0">
                <a:effectLst/>
                <a:latin typeface="Arial" panose="020B0604020202020204" pitchFamily="34" charset="0"/>
                <a:ea typeface="Aptos" panose="020B0004020202020204" pitchFamily="34" charset="0"/>
                <a:cs typeface="Arial" panose="020B0604020202020204" pitchFamily="34" charset="0"/>
                <a:hlinkClick r:id="rId6"/>
              </a:rPr>
              <a:t>https://doi.org/10.1097/hcr.0000000000000723</a:t>
            </a:r>
            <a:endParaRPr lang="en-US" sz="1000" kern="100" dirty="0">
              <a:effectLst/>
              <a:latin typeface="Arial" panose="020B0604020202020204" pitchFamily="34" charset="0"/>
              <a:ea typeface="Aptos" panose="020B0004020202020204" pitchFamily="34" charset="0"/>
              <a:cs typeface="Arial" panose="020B0604020202020204" pitchFamily="34" charset="0"/>
            </a:endParaRPr>
          </a:p>
          <a:p>
            <a:pPr marL="447675" indent="-447675"/>
            <a:endParaRPr lang="fr-CA" sz="1000" kern="100" dirty="0">
              <a:effectLst/>
              <a:latin typeface="Arial" panose="020B0604020202020204" pitchFamily="34" charset="0"/>
              <a:ea typeface="Aptos" panose="020B0004020202020204" pitchFamily="34" charset="0"/>
              <a:cs typeface="Arial" panose="020B0604020202020204" pitchFamily="34" charset="0"/>
            </a:endParaRPr>
          </a:p>
          <a:p>
            <a:pPr marL="447675" indent="-447675"/>
            <a:r>
              <a:rPr lang="fr-CA" sz="1000" kern="100" dirty="0">
                <a:effectLst/>
                <a:latin typeface="Arial" panose="020B0604020202020204" pitchFamily="34" charset="0"/>
                <a:ea typeface="Aptos" panose="020B0004020202020204" pitchFamily="34" charset="0"/>
                <a:cs typeface="Arial" panose="020B0604020202020204" pitchFamily="34" charset="0"/>
              </a:rPr>
              <a:t>Haute autorité de santé. (2022). Prescription d’activité physique. Artériopathie oblitérante des membres inférieurs. </a:t>
            </a:r>
            <a:r>
              <a:rPr lang="fr-CA" sz="1000" kern="100" dirty="0">
                <a:effectLst/>
                <a:latin typeface="Arial" panose="020B0604020202020204" pitchFamily="34" charset="0"/>
                <a:ea typeface="Aptos" panose="020B0004020202020204" pitchFamily="34" charset="0"/>
                <a:cs typeface="Arial" panose="020B0604020202020204" pitchFamily="34" charset="0"/>
                <a:hlinkClick r:id="rId7"/>
              </a:rPr>
              <a:t>https://www.has-sante.fr/upload/docs/application/pdf/2022-08/fiche_aps_aomi_vf.pdf</a:t>
            </a:r>
            <a:endParaRPr lang="fr-CA" sz="1000" kern="100" dirty="0">
              <a:effectLst/>
              <a:latin typeface="Arial" panose="020B0604020202020204" pitchFamily="34" charset="0"/>
              <a:ea typeface="Aptos" panose="020B0004020202020204" pitchFamily="34" charset="0"/>
              <a:cs typeface="Arial" panose="020B0604020202020204" pitchFamily="34" charset="0"/>
            </a:endParaRPr>
          </a:p>
          <a:p>
            <a:r>
              <a:rPr lang="fr-CA" sz="1000" kern="100" dirty="0">
                <a:effectLst/>
                <a:latin typeface="Arial" panose="020B0604020202020204" pitchFamily="34" charset="0"/>
                <a:ea typeface="Aptos" panose="020B0004020202020204" pitchFamily="34" charset="0"/>
                <a:cs typeface="Arial" panose="020B0604020202020204" pitchFamily="34" charset="0"/>
              </a:rPr>
              <a:t> </a:t>
            </a:r>
          </a:p>
          <a:p>
            <a:pPr marL="447675" indent="-447675"/>
            <a:r>
              <a:rPr lang="fr-CA" sz="1000" kern="100" dirty="0" err="1">
                <a:effectLst/>
                <a:latin typeface="Arial" panose="020B0604020202020204" pitchFamily="34" charset="0"/>
                <a:ea typeface="Aptos" panose="020B0004020202020204" pitchFamily="34" charset="0"/>
                <a:cs typeface="Arial" panose="020B0604020202020204" pitchFamily="34" charset="0"/>
              </a:rPr>
              <a:t>Peñín</a:t>
            </a:r>
            <a:r>
              <a:rPr lang="fr-CA" sz="1000" kern="100" dirty="0">
                <a:effectLst/>
                <a:latin typeface="Arial" panose="020B0604020202020204" pitchFamily="34" charset="0"/>
                <a:ea typeface="Aptos" panose="020B0004020202020204" pitchFamily="34" charset="0"/>
                <a:cs typeface="Arial" panose="020B0604020202020204" pitchFamily="34" charset="0"/>
              </a:rPr>
              <a:t>-Grandes, S., Martín-Hernández, J., Valenzuela, P. L., </a:t>
            </a:r>
            <a:r>
              <a:rPr lang="fr-CA" sz="1000" kern="100" dirty="0" err="1">
                <a:effectLst/>
                <a:latin typeface="Arial" panose="020B0604020202020204" pitchFamily="34" charset="0"/>
                <a:ea typeface="Aptos" panose="020B0004020202020204" pitchFamily="34" charset="0"/>
                <a:cs typeface="Arial" panose="020B0604020202020204" pitchFamily="34" charset="0"/>
              </a:rPr>
              <a:t>López</a:t>
            </a:r>
            <a:r>
              <a:rPr lang="fr-CA" sz="1000" kern="100" dirty="0">
                <a:effectLst/>
                <a:latin typeface="Arial" panose="020B0604020202020204" pitchFamily="34" charset="0"/>
                <a:ea typeface="Aptos" panose="020B0004020202020204" pitchFamily="34" charset="0"/>
                <a:cs typeface="Arial" panose="020B0604020202020204" pitchFamily="34" charset="0"/>
              </a:rPr>
              <a:t>-Ortiz, S., Pinto-Fraga, J., </a:t>
            </a:r>
            <a:r>
              <a:rPr lang="fr-CA" sz="1000" kern="100" dirty="0" err="1">
                <a:effectLst/>
                <a:latin typeface="Arial" panose="020B0604020202020204" pitchFamily="34" charset="0"/>
                <a:ea typeface="Aptos" panose="020B0004020202020204" pitchFamily="34" charset="0"/>
                <a:cs typeface="Arial" panose="020B0604020202020204" pitchFamily="34" charset="0"/>
              </a:rPr>
              <a:t>Solá</a:t>
            </a:r>
            <a:r>
              <a:rPr lang="fr-CA" sz="1000" kern="100" dirty="0">
                <a:effectLst/>
                <a:latin typeface="Arial" panose="020B0604020202020204" pitchFamily="34" charset="0"/>
                <a:ea typeface="Aptos" panose="020B0004020202020204" pitchFamily="34" charset="0"/>
                <a:cs typeface="Arial" panose="020B0604020202020204" pitchFamily="34" charset="0"/>
              </a:rPr>
              <a:t>, L. D. R., Emanuele, E., Lista, S., Lucia, A., &amp; Santos-Lozano, A. (2022). </a:t>
            </a:r>
            <a:r>
              <a:rPr lang="en-US" sz="1000" kern="100" dirty="0">
                <a:effectLst/>
                <a:latin typeface="Arial" panose="020B0604020202020204" pitchFamily="34" charset="0"/>
                <a:ea typeface="Aptos" panose="020B0004020202020204" pitchFamily="34" charset="0"/>
                <a:cs typeface="Arial" panose="020B0604020202020204" pitchFamily="34" charset="0"/>
              </a:rPr>
              <a:t>Exercise and the hallmarks of peripheral arterial disease. </a:t>
            </a:r>
            <a:r>
              <a:rPr lang="en-US" sz="1000" i="1" kern="100" dirty="0">
                <a:effectLst/>
                <a:latin typeface="Arial" panose="020B0604020202020204" pitchFamily="34" charset="0"/>
                <a:ea typeface="Aptos" panose="020B0004020202020204" pitchFamily="34" charset="0"/>
                <a:cs typeface="Arial" panose="020B0604020202020204" pitchFamily="34" charset="0"/>
              </a:rPr>
              <a:t>Atherosclerosis</a:t>
            </a:r>
            <a:r>
              <a:rPr lang="en-US" sz="1000" kern="100" dirty="0">
                <a:effectLst/>
                <a:latin typeface="Arial" panose="020B0604020202020204" pitchFamily="34" charset="0"/>
                <a:ea typeface="Aptos" panose="020B0004020202020204" pitchFamily="34" charset="0"/>
                <a:cs typeface="Arial" panose="020B0604020202020204" pitchFamily="34" charset="0"/>
              </a:rPr>
              <a:t>, </a:t>
            </a:r>
            <a:r>
              <a:rPr lang="en-US" sz="1000" i="1" kern="100" dirty="0">
                <a:effectLst/>
                <a:latin typeface="Arial" panose="020B0604020202020204" pitchFamily="34" charset="0"/>
                <a:ea typeface="Aptos" panose="020B0004020202020204" pitchFamily="34" charset="0"/>
                <a:cs typeface="Arial" panose="020B0604020202020204" pitchFamily="34" charset="0"/>
              </a:rPr>
              <a:t>350</a:t>
            </a:r>
            <a:r>
              <a:rPr lang="en-US" sz="1000" kern="100" dirty="0">
                <a:effectLst/>
                <a:latin typeface="Arial" panose="020B0604020202020204" pitchFamily="34" charset="0"/>
                <a:ea typeface="Aptos" panose="020B0004020202020204" pitchFamily="34" charset="0"/>
                <a:cs typeface="Arial" panose="020B0604020202020204" pitchFamily="34" charset="0"/>
              </a:rPr>
              <a:t>, 41-50. </a:t>
            </a:r>
            <a:r>
              <a:rPr lang="en-US" sz="1000" kern="100" dirty="0">
                <a:effectLst/>
                <a:latin typeface="Arial" panose="020B0604020202020204" pitchFamily="34" charset="0"/>
                <a:ea typeface="Aptos" panose="020B0004020202020204" pitchFamily="34" charset="0"/>
                <a:cs typeface="Arial" panose="020B0604020202020204" pitchFamily="34" charset="0"/>
                <a:hlinkClick r:id="rId8"/>
              </a:rPr>
              <a:t>https://doi.org/10.1016/j.atherosclerosis.2022.04.025</a:t>
            </a:r>
            <a:endParaRPr lang="en-US" sz="1000" kern="100" dirty="0">
              <a:effectLst/>
              <a:latin typeface="Arial" panose="020B0604020202020204" pitchFamily="34" charset="0"/>
              <a:ea typeface="Aptos" panose="020B0004020202020204" pitchFamily="34" charset="0"/>
              <a:cs typeface="Arial" panose="020B0604020202020204" pitchFamily="34" charset="0"/>
            </a:endParaRPr>
          </a:p>
          <a:p>
            <a:pPr marL="447675" indent="-447675"/>
            <a:endParaRPr lang="en-US" sz="1000" kern="100" dirty="0">
              <a:effectLst/>
              <a:latin typeface="Arial" panose="020B0604020202020204" pitchFamily="34" charset="0"/>
              <a:ea typeface="Aptos" panose="020B0004020202020204" pitchFamily="34" charset="0"/>
              <a:cs typeface="Arial" panose="020B0604020202020204" pitchFamily="34" charset="0"/>
            </a:endParaRPr>
          </a:p>
          <a:p>
            <a:pPr marL="447675" indent="-447675"/>
            <a:r>
              <a:rPr lang="en-US" sz="1000" kern="100" dirty="0">
                <a:effectLst/>
                <a:latin typeface="Arial" panose="020B0604020202020204" pitchFamily="34" charset="0"/>
                <a:ea typeface="Aptos" panose="020B0004020202020204" pitchFamily="34" charset="0"/>
                <a:cs typeface="Arial" panose="020B0604020202020204" pitchFamily="34" charset="0"/>
              </a:rPr>
              <a:t>Ross, R., </a:t>
            </a:r>
            <a:r>
              <a:rPr lang="en-US" sz="1000" kern="100" dirty="0" err="1">
                <a:effectLst/>
                <a:latin typeface="Arial" panose="020B0604020202020204" pitchFamily="34" charset="0"/>
                <a:ea typeface="Aptos" panose="020B0004020202020204" pitchFamily="34" charset="0"/>
                <a:cs typeface="Arial" panose="020B0604020202020204" pitchFamily="34" charset="0"/>
              </a:rPr>
              <a:t>Neeland</a:t>
            </a:r>
            <a:r>
              <a:rPr lang="en-US" sz="1000" kern="100" dirty="0">
                <a:effectLst/>
                <a:latin typeface="Arial" panose="020B0604020202020204" pitchFamily="34" charset="0"/>
                <a:ea typeface="Aptos" panose="020B0004020202020204" pitchFamily="34" charset="0"/>
                <a:cs typeface="Arial" panose="020B0604020202020204" pitchFamily="34" charset="0"/>
              </a:rPr>
              <a:t>, I. J., Yamashita, S., Shai, I., </a:t>
            </a:r>
            <a:r>
              <a:rPr lang="en-US" sz="1000" kern="100" dirty="0" err="1">
                <a:effectLst/>
                <a:latin typeface="Arial" panose="020B0604020202020204" pitchFamily="34" charset="0"/>
                <a:ea typeface="Aptos" panose="020B0004020202020204" pitchFamily="34" charset="0"/>
                <a:cs typeface="Arial" panose="020B0604020202020204" pitchFamily="34" charset="0"/>
              </a:rPr>
              <a:t>Seidell</a:t>
            </a:r>
            <a:r>
              <a:rPr lang="en-US" sz="1000" kern="100" dirty="0">
                <a:effectLst/>
                <a:latin typeface="Arial" panose="020B0604020202020204" pitchFamily="34" charset="0"/>
                <a:ea typeface="Aptos" panose="020B0004020202020204" pitchFamily="34" charset="0"/>
                <a:cs typeface="Arial" panose="020B0604020202020204" pitchFamily="34" charset="0"/>
              </a:rPr>
              <a:t>, J., Magni, P., Santos, R. D., Arsenault, B., Cuevas, A., Hu, F. B., Griffin, B. A., Zambon, A., Barter, P., </a:t>
            </a:r>
            <a:r>
              <a:rPr lang="en-US" sz="1000" kern="100" dirty="0" err="1">
                <a:effectLst/>
                <a:latin typeface="Arial" panose="020B0604020202020204" pitchFamily="34" charset="0"/>
                <a:ea typeface="Aptos" panose="020B0004020202020204" pitchFamily="34" charset="0"/>
                <a:cs typeface="Arial" panose="020B0604020202020204" pitchFamily="34" charset="0"/>
              </a:rPr>
              <a:t>Fruchart</a:t>
            </a:r>
            <a:r>
              <a:rPr lang="en-US" sz="1000" kern="100" dirty="0">
                <a:effectLst/>
                <a:latin typeface="Arial" panose="020B0604020202020204" pitchFamily="34" charset="0"/>
                <a:ea typeface="Aptos" panose="020B0004020202020204" pitchFamily="34" charset="0"/>
                <a:cs typeface="Arial" panose="020B0604020202020204" pitchFamily="34" charset="0"/>
              </a:rPr>
              <a:t>, J.-C., Eckel, R. H., Matsuzawa, Y., &amp; </a:t>
            </a:r>
            <a:r>
              <a:rPr lang="en-US" sz="1000" kern="100" dirty="0" err="1">
                <a:effectLst/>
                <a:latin typeface="Arial" panose="020B0604020202020204" pitchFamily="34" charset="0"/>
                <a:ea typeface="Aptos" panose="020B0004020202020204" pitchFamily="34" charset="0"/>
                <a:cs typeface="Arial" panose="020B0604020202020204" pitchFamily="34" charset="0"/>
              </a:rPr>
              <a:t>Després</a:t>
            </a:r>
            <a:r>
              <a:rPr lang="en-US" sz="1000" kern="100" dirty="0">
                <a:effectLst/>
                <a:latin typeface="Arial" panose="020B0604020202020204" pitchFamily="34" charset="0"/>
                <a:ea typeface="Aptos" panose="020B0004020202020204" pitchFamily="34" charset="0"/>
                <a:cs typeface="Arial" panose="020B0604020202020204" pitchFamily="34" charset="0"/>
              </a:rPr>
              <a:t>, J.-P. (2020). Waist circumference as a vital sign in clinical practice: a Consensus Statement from the IAS and ICCR Working Group on Visceral Obesity. </a:t>
            </a:r>
            <a:r>
              <a:rPr lang="en-US" sz="1000" i="1" kern="100" dirty="0">
                <a:effectLst/>
                <a:latin typeface="Arial" panose="020B0604020202020204" pitchFamily="34" charset="0"/>
                <a:ea typeface="Aptos" panose="020B0004020202020204" pitchFamily="34" charset="0"/>
                <a:cs typeface="Arial" panose="020B0604020202020204" pitchFamily="34" charset="0"/>
              </a:rPr>
              <a:t>Nature Reviews Endocrinology</a:t>
            </a:r>
            <a:r>
              <a:rPr lang="en-US" sz="1000" kern="100" dirty="0">
                <a:effectLst/>
                <a:latin typeface="Arial" panose="020B0604020202020204" pitchFamily="34" charset="0"/>
                <a:ea typeface="Aptos" panose="020B0004020202020204" pitchFamily="34" charset="0"/>
                <a:cs typeface="Arial" panose="020B0604020202020204" pitchFamily="34" charset="0"/>
              </a:rPr>
              <a:t>, </a:t>
            </a:r>
            <a:r>
              <a:rPr lang="en-US" sz="1000" i="1" kern="100" dirty="0">
                <a:effectLst/>
                <a:latin typeface="Arial" panose="020B0604020202020204" pitchFamily="34" charset="0"/>
                <a:ea typeface="Aptos" panose="020B0004020202020204" pitchFamily="34" charset="0"/>
                <a:cs typeface="Arial" panose="020B0604020202020204" pitchFamily="34" charset="0"/>
              </a:rPr>
              <a:t>16</a:t>
            </a:r>
            <a:r>
              <a:rPr lang="en-US" sz="1000" kern="100" dirty="0">
                <a:effectLst/>
                <a:latin typeface="Arial" panose="020B0604020202020204" pitchFamily="34" charset="0"/>
                <a:ea typeface="Aptos" panose="020B0004020202020204" pitchFamily="34" charset="0"/>
                <a:cs typeface="Arial" panose="020B0604020202020204" pitchFamily="34" charset="0"/>
              </a:rPr>
              <a:t>(3), 177-189. </a:t>
            </a:r>
            <a:r>
              <a:rPr lang="en-US" sz="1000" kern="100" dirty="0">
                <a:effectLst/>
                <a:latin typeface="Arial" panose="020B0604020202020204" pitchFamily="34" charset="0"/>
                <a:ea typeface="Aptos" panose="020B0004020202020204" pitchFamily="34" charset="0"/>
                <a:cs typeface="Arial" panose="020B0604020202020204" pitchFamily="34" charset="0"/>
                <a:hlinkClick r:id="rId9"/>
              </a:rPr>
              <a:t>https://doi.org/10.1038/s41574-019-0310-7</a:t>
            </a:r>
            <a:endParaRPr lang="fr-CA" sz="1000" kern="100" dirty="0">
              <a:effectLst/>
              <a:latin typeface="Arial" panose="020B0604020202020204" pitchFamily="34" charset="0"/>
              <a:ea typeface="Aptos" panose="020B0004020202020204" pitchFamily="34" charset="0"/>
              <a:cs typeface="Arial" panose="020B0604020202020204" pitchFamily="34" charset="0"/>
            </a:endParaRPr>
          </a:p>
          <a:p>
            <a:pPr marL="447675" indent="-447675"/>
            <a:endParaRPr lang="fr-CA" sz="1000" kern="100" dirty="0">
              <a:latin typeface="Arial" panose="020B0604020202020204" pitchFamily="34" charset="0"/>
              <a:ea typeface="Aptos" panose="020B0004020202020204" pitchFamily="34" charset="0"/>
              <a:cs typeface="Arial" panose="020B0604020202020204" pitchFamily="34" charset="0"/>
            </a:endParaRPr>
          </a:p>
          <a:p>
            <a:pPr marL="447675" indent="-447675"/>
            <a:r>
              <a:rPr lang="fr-CA" sz="1000" kern="100" dirty="0" err="1">
                <a:effectLst/>
                <a:latin typeface="Arial" panose="020B0604020202020204" pitchFamily="34" charset="0"/>
                <a:ea typeface="Aptos" panose="020B0004020202020204" pitchFamily="34" charset="0"/>
                <a:cs typeface="Arial" panose="020B0604020202020204" pitchFamily="34" charset="0"/>
              </a:rPr>
              <a:t>Teo</a:t>
            </a:r>
            <a:r>
              <a:rPr lang="fr-CA" sz="1000" kern="100" dirty="0">
                <a:effectLst/>
                <a:latin typeface="Arial" panose="020B0604020202020204" pitchFamily="34" charset="0"/>
                <a:ea typeface="Aptos" panose="020B0004020202020204" pitchFamily="34" charset="0"/>
                <a:cs typeface="Arial" panose="020B0604020202020204" pitchFamily="34" charset="0"/>
              </a:rPr>
              <a:t>, K. K. (2023). </a:t>
            </a:r>
            <a:r>
              <a:rPr lang="fr-CA" sz="1000" i="1" kern="100" dirty="0">
                <a:effectLst/>
                <a:latin typeface="Arial" panose="020B0604020202020204" pitchFamily="34" charset="0"/>
                <a:ea typeface="Aptos" panose="020B0004020202020204" pitchFamily="34" charset="0"/>
                <a:cs typeface="Arial" panose="020B0604020202020204" pitchFamily="34" charset="0"/>
              </a:rPr>
              <a:t>Maladie artérielle périphérique</a:t>
            </a:r>
            <a:r>
              <a:rPr lang="fr-CA" sz="1000" kern="100" dirty="0">
                <a:effectLst/>
                <a:latin typeface="Arial" panose="020B0604020202020204" pitchFamily="34" charset="0"/>
                <a:ea typeface="Aptos" panose="020B0004020202020204" pitchFamily="34" charset="0"/>
                <a:cs typeface="Arial" panose="020B0604020202020204" pitchFamily="34" charset="0"/>
              </a:rPr>
              <a:t>. </a:t>
            </a:r>
            <a:r>
              <a:rPr lang="fr-CA" sz="1000" kern="100" dirty="0">
                <a:effectLst/>
                <a:latin typeface="Arial" panose="020B0604020202020204" pitchFamily="34" charset="0"/>
                <a:ea typeface="Aptos" panose="020B0004020202020204" pitchFamily="34" charset="0"/>
                <a:cs typeface="Arial" panose="020B0604020202020204" pitchFamily="34" charset="0"/>
                <a:hlinkClick r:id="rId10"/>
              </a:rPr>
              <a:t>https://www.merckmanuals.com/fr-ca/professional/troubles-cardiovasculaires/troubles-artériels-périphériques/maladie-artérielle-périphérique</a:t>
            </a:r>
            <a:endParaRPr lang="fr-CA" sz="1000" b="0" i="0" dirty="0">
              <a:solidFill>
                <a:srgbClr val="212529"/>
              </a:solidFill>
              <a:latin typeface="Arial" panose="020B0604020202020204" pitchFamily="34" charset="0"/>
              <a:ea typeface="Open Sans"/>
              <a:cs typeface="Arial" panose="020B0604020202020204" pitchFamily="34" charset="0"/>
              <a:sym typeface="Open Sans"/>
            </a:endParaRPr>
          </a:p>
        </p:txBody>
      </p:sp>
    </p:spTree>
    <p:extLst>
      <p:ext uri="{BB962C8B-B14F-4D97-AF65-F5344CB8AC3E}">
        <p14:creationId xmlns:p14="http://schemas.microsoft.com/office/powerpoint/2010/main" val="14702350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315">
          <a:extLst>
            <a:ext uri="{FF2B5EF4-FFF2-40B4-BE49-F238E27FC236}">
              <a16:creationId xmlns:a16="http://schemas.microsoft.com/office/drawing/2014/main" id="{6F170AF9-2D6F-4B39-1764-EA62981B202B}"/>
            </a:ext>
          </a:extLst>
        </p:cNvPr>
        <p:cNvGrpSpPr/>
        <p:nvPr/>
      </p:nvGrpSpPr>
      <p:grpSpPr>
        <a:xfrm>
          <a:off x="0" y="0"/>
          <a:ext cx="0" cy="0"/>
          <a:chOff x="0" y="0"/>
          <a:chExt cx="0" cy="0"/>
        </a:xfrm>
      </p:grpSpPr>
      <p:sp>
        <p:nvSpPr>
          <p:cNvPr id="316" name="Google Shape;316;p27">
            <a:extLst>
              <a:ext uri="{FF2B5EF4-FFF2-40B4-BE49-F238E27FC236}">
                <a16:creationId xmlns:a16="http://schemas.microsoft.com/office/drawing/2014/main" id="{4D2072E7-42EC-E715-9F31-0F496EC39A16}"/>
              </a:ext>
            </a:extLst>
          </p:cNvPr>
          <p:cNvSpPr txBox="1">
            <a:spLocks noGrp="1"/>
          </p:cNvSpPr>
          <p:nvPr>
            <p:ph type="title"/>
          </p:nvPr>
        </p:nvSpPr>
        <p:spPr>
          <a:xfrm>
            <a:off x="1768774" y="363757"/>
            <a:ext cx="6746575" cy="60957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D60B41"/>
              </a:buClr>
              <a:buSzPts val="3000"/>
              <a:buFont typeface="Play"/>
              <a:buNone/>
            </a:pPr>
            <a:r>
              <a:rPr lang="fr-CA" dirty="0"/>
              <a:t>Bibliographie</a:t>
            </a:r>
            <a:endParaRPr dirty="0"/>
          </a:p>
        </p:txBody>
      </p:sp>
      <p:sp>
        <p:nvSpPr>
          <p:cNvPr id="317" name="Google Shape;317;p27">
            <a:extLst>
              <a:ext uri="{FF2B5EF4-FFF2-40B4-BE49-F238E27FC236}">
                <a16:creationId xmlns:a16="http://schemas.microsoft.com/office/drawing/2014/main" id="{BEED9416-D818-AF97-E296-FCC06AED1B6B}"/>
              </a:ext>
            </a:extLst>
          </p:cNvPr>
          <p:cNvSpPr txBox="1">
            <a:spLocks noGrp="1"/>
          </p:cNvSpPr>
          <p:nvPr>
            <p:ph type="body" idx="2"/>
          </p:nvPr>
        </p:nvSpPr>
        <p:spPr>
          <a:prstGeom prst="rect">
            <a:avLst/>
          </a:prstGeom>
          <a:noFill/>
          <a:ln>
            <a:noFill/>
          </a:ln>
        </p:spPr>
        <p:txBody>
          <a:bodyPr spcFirstLastPara="1" wrap="square" lIns="91425" tIns="45700" rIns="91425" bIns="45700" anchor="t" anchorCtr="0">
            <a:noAutofit/>
          </a:bodyPr>
          <a:lstStyle/>
          <a:p>
            <a:pPr algn="r"/>
            <a:r>
              <a:rPr lang="fr-CA" dirty="0"/>
              <a:t>Maladie artérielle périphérique</a:t>
            </a:r>
          </a:p>
        </p:txBody>
      </p:sp>
      <p:pic>
        <p:nvPicPr>
          <p:cNvPr id="318" name="Google Shape;318;p27" descr="Cœur avec battements avec un remplissage uni">
            <a:extLst>
              <a:ext uri="{FF2B5EF4-FFF2-40B4-BE49-F238E27FC236}">
                <a16:creationId xmlns:a16="http://schemas.microsoft.com/office/drawing/2014/main" id="{4D248DF9-89B7-F4AA-5FC2-A51073A39A23}"/>
              </a:ext>
            </a:extLst>
          </p:cNvPr>
          <p:cNvPicPr preferRelativeResize="0"/>
          <p:nvPr/>
        </p:nvPicPr>
        <p:blipFill rotWithShape="1">
          <a:blip r:embed="rId3">
            <a:alphaModFix/>
          </a:blip>
          <a:srcRect/>
          <a:stretch/>
        </p:blipFill>
        <p:spPr>
          <a:xfrm>
            <a:off x="466186" y="17251"/>
            <a:ext cx="1302589" cy="1302589"/>
          </a:xfrm>
          <a:prstGeom prst="rect">
            <a:avLst/>
          </a:prstGeom>
          <a:noFill/>
          <a:ln>
            <a:noFill/>
          </a:ln>
        </p:spPr>
      </p:pic>
      <p:sp>
        <p:nvSpPr>
          <p:cNvPr id="12" name="ZoneTexte 11">
            <a:extLst>
              <a:ext uri="{FF2B5EF4-FFF2-40B4-BE49-F238E27FC236}">
                <a16:creationId xmlns:a16="http://schemas.microsoft.com/office/drawing/2014/main" id="{3B859A5C-7418-4867-F638-72D467C28F80}"/>
              </a:ext>
            </a:extLst>
          </p:cNvPr>
          <p:cNvSpPr txBox="1"/>
          <p:nvPr/>
        </p:nvSpPr>
        <p:spPr>
          <a:xfrm>
            <a:off x="466186" y="1553185"/>
            <a:ext cx="7814786" cy="4708981"/>
          </a:xfrm>
          <a:prstGeom prst="rect">
            <a:avLst/>
          </a:prstGeom>
          <a:noFill/>
        </p:spPr>
        <p:txBody>
          <a:bodyPr wrap="square">
            <a:spAutoFit/>
          </a:bodyPr>
          <a:lstStyle/>
          <a:p>
            <a:r>
              <a:rPr lang="fr-CA" sz="1000" kern="100" dirty="0">
                <a:effectLst/>
                <a:latin typeface="Arial" panose="020B0604020202020204" pitchFamily="34" charset="0"/>
                <a:ea typeface="Aptos" panose="020B0004020202020204" pitchFamily="34" charset="0"/>
                <a:cs typeface="Arial" panose="020B0604020202020204" pitchFamily="34" charset="0"/>
              </a:rPr>
              <a:t> </a:t>
            </a:r>
          </a:p>
          <a:p>
            <a:pPr marL="447675" indent="-447675"/>
            <a:r>
              <a:rPr lang="en-US" sz="1000" kern="100" dirty="0">
                <a:effectLst/>
                <a:latin typeface="Arial" panose="020B0604020202020204" pitchFamily="34" charset="0"/>
                <a:ea typeface="Aptos" panose="020B0004020202020204" pitchFamily="34" charset="0"/>
                <a:cs typeface="Arial" panose="020B0604020202020204" pitchFamily="34" charset="0"/>
              </a:rPr>
              <a:t>American College of Sports Medicine, Liguori, G., </a:t>
            </a:r>
            <a:r>
              <a:rPr lang="en-US" sz="1000" kern="100" dirty="0" err="1">
                <a:effectLst/>
                <a:latin typeface="Arial" panose="020B0604020202020204" pitchFamily="34" charset="0"/>
                <a:ea typeface="Aptos" panose="020B0004020202020204" pitchFamily="34" charset="0"/>
                <a:cs typeface="Arial" panose="020B0604020202020204" pitchFamily="34" charset="0"/>
              </a:rPr>
              <a:t>Feito</a:t>
            </a:r>
            <a:r>
              <a:rPr lang="en-US" sz="1000" kern="100" dirty="0">
                <a:effectLst/>
                <a:latin typeface="Arial" panose="020B0604020202020204" pitchFamily="34" charset="0"/>
                <a:ea typeface="Aptos" panose="020B0004020202020204" pitchFamily="34" charset="0"/>
                <a:cs typeface="Arial" panose="020B0604020202020204" pitchFamily="34" charset="0"/>
              </a:rPr>
              <a:t>, Y., Fountaine, C., &amp; Roy, B. A. (2022). </a:t>
            </a:r>
            <a:r>
              <a:rPr lang="en-US" sz="1000" i="1" kern="100" dirty="0">
                <a:effectLst/>
                <a:latin typeface="Arial" panose="020B0604020202020204" pitchFamily="34" charset="0"/>
                <a:ea typeface="Aptos" panose="020B0004020202020204" pitchFamily="34" charset="0"/>
                <a:cs typeface="Arial" panose="020B0604020202020204" pitchFamily="34" charset="0"/>
              </a:rPr>
              <a:t>ACSM's guidelines for exercise testing and prescription</a:t>
            </a:r>
            <a:r>
              <a:rPr lang="en-US" sz="1000" kern="100" dirty="0">
                <a:effectLst/>
                <a:latin typeface="Arial" panose="020B0604020202020204" pitchFamily="34" charset="0"/>
                <a:ea typeface="Aptos" panose="020B0004020202020204" pitchFamily="34" charset="0"/>
                <a:cs typeface="Arial" panose="020B0604020202020204" pitchFamily="34" charset="0"/>
              </a:rPr>
              <a:t> (Eleventh edition). Wolters Kluwer. </a:t>
            </a:r>
          </a:p>
          <a:p>
            <a:pPr marL="447675" indent="-447675"/>
            <a:endParaRPr lang="fr-CA" sz="1000" u="sng" kern="100" dirty="0">
              <a:solidFill>
                <a:srgbClr val="96607D"/>
              </a:solidFill>
              <a:effectLst/>
              <a:highlight>
                <a:srgbClr val="FFFF00"/>
              </a:highlight>
              <a:latin typeface="Arial" panose="020B0604020202020204" pitchFamily="34" charset="0"/>
              <a:ea typeface="Aptos" panose="020B0004020202020204" pitchFamily="34" charset="0"/>
              <a:cs typeface="Arial" panose="020B0604020202020204" pitchFamily="34" charset="0"/>
            </a:endParaRPr>
          </a:p>
          <a:p>
            <a:pPr marL="447675" indent="-447675"/>
            <a:r>
              <a:rPr lang="en-US" sz="1000" kern="100" dirty="0">
                <a:effectLst/>
                <a:latin typeface="Arial" panose="020B0604020202020204" pitchFamily="34" charset="0"/>
                <a:ea typeface="Aptos" panose="020B0004020202020204" pitchFamily="34" charset="0"/>
                <a:cs typeface="Arial" panose="020B0604020202020204" pitchFamily="34" charset="0"/>
              </a:rPr>
              <a:t>Rubino, F., Cummings, D. E., Eckel, R. H., Cohen, R. V., Wilding, J. P. H., Brown, W. A., Stanford, F. C., </a:t>
            </a:r>
            <a:r>
              <a:rPr lang="en-US" sz="1000" kern="100" dirty="0" err="1">
                <a:effectLst/>
                <a:latin typeface="Arial" panose="020B0604020202020204" pitchFamily="34" charset="0"/>
                <a:ea typeface="Aptos" panose="020B0004020202020204" pitchFamily="34" charset="0"/>
                <a:cs typeface="Arial" panose="020B0604020202020204" pitchFamily="34" charset="0"/>
              </a:rPr>
              <a:t>Batterham</a:t>
            </a:r>
            <a:r>
              <a:rPr lang="en-US" sz="1000" kern="100" dirty="0">
                <a:effectLst/>
                <a:latin typeface="Arial" panose="020B0604020202020204" pitchFamily="34" charset="0"/>
                <a:ea typeface="Aptos" panose="020B0004020202020204" pitchFamily="34" charset="0"/>
                <a:cs typeface="Arial" panose="020B0604020202020204" pitchFamily="34" charset="0"/>
              </a:rPr>
              <a:t>, R. L., Farooqi, I. S., </a:t>
            </a:r>
            <a:r>
              <a:rPr lang="en-US" sz="1000" kern="100" dirty="0" err="1">
                <a:effectLst/>
                <a:latin typeface="Arial" panose="020B0604020202020204" pitchFamily="34" charset="0"/>
                <a:ea typeface="Aptos" panose="020B0004020202020204" pitchFamily="34" charset="0"/>
                <a:cs typeface="Arial" panose="020B0604020202020204" pitchFamily="34" charset="0"/>
              </a:rPr>
              <a:t>Farpour</a:t>
            </a:r>
            <a:r>
              <a:rPr lang="en-US" sz="1000" kern="100" dirty="0">
                <a:effectLst/>
                <a:latin typeface="Arial" panose="020B0604020202020204" pitchFamily="34" charset="0"/>
                <a:ea typeface="Aptos" panose="020B0004020202020204" pitchFamily="34" charset="0"/>
                <a:cs typeface="Arial" panose="020B0604020202020204" pitchFamily="34" charset="0"/>
              </a:rPr>
              <a:t>-Lambert, N. J., le Roux, C. W., Sattar, N., Baur, L. A., Morrison, K. M., Misra, A., </a:t>
            </a:r>
            <a:r>
              <a:rPr lang="en-US" sz="1000" kern="100" dirty="0" err="1">
                <a:effectLst/>
                <a:latin typeface="Arial" panose="020B0604020202020204" pitchFamily="34" charset="0"/>
                <a:ea typeface="Aptos" panose="020B0004020202020204" pitchFamily="34" charset="0"/>
                <a:cs typeface="Arial" panose="020B0604020202020204" pitchFamily="34" charset="0"/>
              </a:rPr>
              <a:t>Kadowaki</a:t>
            </a:r>
            <a:r>
              <a:rPr lang="en-US" sz="1000" kern="100" dirty="0">
                <a:effectLst/>
                <a:latin typeface="Arial" panose="020B0604020202020204" pitchFamily="34" charset="0"/>
                <a:ea typeface="Aptos" panose="020B0004020202020204" pitchFamily="34" charset="0"/>
                <a:cs typeface="Arial" panose="020B0604020202020204" pitchFamily="34" charset="0"/>
              </a:rPr>
              <a:t>, T., Tham, K. W., </a:t>
            </a:r>
            <a:r>
              <a:rPr lang="en-US" sz="1000" kern="100" dirty="0" err="1">
                <a:effectLst/>
                <a:latin typeface="Arial" panose="020B0604020202020204" pitchFamily="34" charset="0"/>
                <a:ea typeface="Aptos" panose="020B0004020202020204" pitchFamily="34" charset="0"/>
                <a:cs typeface="Arial" panose="020B0604020202020204" pitchFamily="34" charset="0"/>
              </a:rPr>
              <a:t>Sumithran</a:t>
            </a:r>
            <a:r>
              <a:rPr lang="en-US" sz="1000" kern="100" dirty="0">
                <a:effectLst/>
                <a:latin typeface="Arial" panose="020B0604020202020204" pitchFamily="34" charset="0"/>
                <a:ea typeface="Aptos" panose="020B0004020202020204" pitchFamily="34" charset="0"/>
                <a:cs typeface="Arial" panose="020B0604020202020204" pitchFamily="34" charset="0"/>
              </a:rPr>
              <a:t>, P., Garvey, W. T., ... </a:t>
            </a:r>
            <a:r>
              <a:rPr lang="en-US" sz="1000" kern="100" dirty="0" err="1">
                <a:effectLst/>
                <a:latin typeface="Arial" panose="020B0604020202020204" pitchFamily="34" charset="0"/>
                <a:ea typeface="Aptos" panose="020B0004020202020204" pitchFamily="34" charset="0"/>
                <a:cs typeface="Arial" panose="020B0604020202020204" pitchFamily="34" charset="0"/>
              </a:rPr>
              <a:t>Mingrone</a:t>
            </a:r>
            <a:r>
              <a:rPr lang="en-US" sz="1000" kern="100" dirty="0">
                <a:effectLst/>
                <a:latin typeface="Arial" panose="020B0604020202020204" pitchFamily="34" charset="0"/>
                <a:ea typeface="Aptos" panose="020B0004020202020204" pitchFamily="34" charset="0"/>
                <a:cs typeface="Arial" panose="020B0604020202020204" pitchFamily="34" charset="0"/>
              </a:rPr>
              <a:t>, G. (2025). Definition and diagnostic criteria of clinical obesity. </a:t>
            </a:r>
            <a:r>
              <a:rPr lang="en-US" sz="1000" i="1" kern="100" dirty="0">
                <a:effectLst/>
                <a:latin typeface="Arial" panose="020B0604020202020204" pitchFamily="34" charset="0"/>
                <a:ea typeface="Aptos" panose="020B0004020202020204" pitchFamily="34" charset="0"/>
                <a:cs typeface="Arial" panose="020B0604020202020204" pitchFamily="34" charset="0"/>
              </a:rPr>
              <a:t>The Lancet Diabetes &amp; Endocrinology</a:t>
            </a:r>
            <a:r>
              <a:rPr lang="en-US" sz="1000" kern="100" dirty="0">
                <a:effectLst/>
                <a:latin typeface="Arial" panose="020B0604020202020204" pitchFamily="34" charset="0"/>
                <a:ea typeface="Aptos" panose="020B0004020202020204" pitchFamily="34" charset="0"/>
                <a:cs typeface="Arial" panose="020B0604020202020204" pitchFamily="34" charset="0"/>
              </a:rPr>
              <a:t>. Publication </a:t>
            </a:r>
            <a:r>
              <a:rPr lang="en-US" sz="1000" kern="100" dirty="0" err="1">
                <a:effectLst/>
                <a:latin typeface="Arial" panose="020B0604020202020204" pitchFamily="34" charset="0"/>
                <a:ea typeface="Aptos" panose="020B0004020202020204" pitchFamily="34" charset="0"/>
                <a:cs typeface="Arial" panose="020B0604020202020204" pitchFamily="34" charset="0"/>
              </a:rPr>
              <a:t>en</a:t>
            </a:r>
            <a:r>
              <a:rPr lang="en-US" sz="1000" kern="100" dirty="0">
                <a:effectLst/>
                <a:latin typeface="Arial" panose="020B0604020202020204" pitchFamily="34" charset="0"/>
                <a:ea typeface="Aptos" panose="020B0004020202020204" pitchFamily="34" charset="0"/>
                <a:cs typeface="Arial" panose="020B0604020202020204" pitchFamily="34" charset="0"/>
              </a:rPr>
              <a:t> </a:t>
            </a:r>
            <a:r>
              <a:rPr lang="en-US" sz="1000" kern="100" dirty="0" err="1">
                <a:effectLst/>
                <a:latin typeface="Arial" panose="020B0604020202020204" pitchFamily="34" charset="0"/>
                <a:ea typeface="Aptos" panose="020B0004020202020204" pitchFamily="34" charset="0"/>
                <a:cs typeface="Arial" panose="020B0604020202020204" pitchFamily="34" charset="0"/>
              </a:rPr>
              <a:t>ligne</a:t>
            </a:r>
            <a:r>
              <a:rPr lang="en-US" sz="1000" kern="100" dirty="0">
                <a:effectLst/>
                <a:latin typeface="Arial" panose="020B0604020202020204" pitchFamily="34" charset="0"/>
                <a:ea typeface="Aptos" panose="020B0004020202020204" pitchFamily="34" charset="0"/>
                <a:cs typeface="Arial" panose="020B0604020202020204" pitchFamily="34" charset="0"/>
              </a:rPr>
              <a:t> </a:t>
            </a:r>
            <a:r>
              <a:rPr lang="en-US" sz="1000" kern="100" dirty="0" err="1">
                <a:effectLst/>
                <a:latin typeface="Arial" panose="020B0604020202020204" pitchFamily="34" charset="0"/>
                <a:ea typeface="Aptos" panose="020B0004020202020204" pitchFamily="34" charset="0"/>
                <a:cs typeface="Arial" panose="020B0604020202020204" pitchFamily="34" charset="0"/>
              </a:rPr>
              <a:t>devancée</a:t>
            </a:r>
            <a:r>
              <a:rPr lang="en-US" sz="1000" kern="100" dirty="0">
                <a:effectLst/>
                <a:latin typeface="Arial" panose="020B0604020202020204" pitchFamily="34" charset="0"/>
                <a:ea typeface="Aptos" panose="020B0004020202020204" pitchFamily="34" charset="0"/>
                <a:cs typeface="Arial" panose="020B0604020202020204" pitchFamily="34" charset="0"/>
              </a:rPr>
              <a:t>. </a:t>
            </a:r>
            <a:r>
              <a:rPr lang="en-US" sz="1000" u="sng" kern="100" dirty="0">
                <a:solidFill>
                  <a:srgbClr val="467886"/>
                </a:solidFill>
                <a:effectLst/>
                <a:latin typeface="Arial" panose="020B0604020202020204" pitchFamily="34" charset="0"/>
                <a:ea typeface="Aptos" panose="020B0004020202020204" pitchFamily="34" charset="0"/>
                <a:cs typeface="Arial" panose="020B0604020202020204" pitchFamily="34" charset="0"/>
                <a:hlinkClick r:id="rId4"/>
              </a:rPr>
              <a:t>https://doi.org/10.1016/S2213-8587(24)00316-4</a:t>
            </a:r>
            <a:endParaRPr lang="fr-CA" sz="1000" kern="100" dirty="0">
              <a:effectLst/>
              <a:latin typeface="Arial" panose="020B0604020202020204" pitchFamily="34" charset="0"/>
              <a:ea typeface="Aptos" panose="020B0004020202020204" pitchFamily="34" charset="0"/>
              <a:cs typeface="Arial" panose="020B0604020202020204" pitchFamily="34" charset="0"/>
            </a:endParaRPr>
          </a:p>
          <a:p>
            <a:r>
              <a:rPr lang="en-US" sz="1000" kern="100" dirty="0">
                <a:effectLst/>
                <a:latin typeface="Arial" panose="020B0604020202020204" pitchFamily="34" charset="0"/>
                <a:ea typeface="Aptos" panose="020B0004020202020204" pitchFamily="34" charset="0"/>
                <a:cs typeface="Arial" panose="020B0604020202020204" pitchFamily="34" charset="0"/>
              </a:rPr>
              <a:t> </a:t>
            </a:r>
            <a:endParaRPr lang="fr-CA" sz="1000" kern="100" dirty="0">
              <a:effectLst/>
              <a:latin typeface="Arial" panose="020B0604020202020204" pitchFamily="34" charset="0"/>
              <a:ea typeface="Aptos" panose="020B0004020202020204" pitchFamily="34" charset="0"/>
              <a:cs typeface="Arial" panose="020B0604020202020204" pitchFamily="34" charset="0"/>
            </a:endParaRPr>
          </a:p>
          <a:p>
            <a:r>
              <a:rPr lang="fr-CA" sz="1000" kern="100" dirty="0">
                <a:effectLst/>
                <a:latin typeface="Arial" panose="020B0604020202020204" pitchFamily="34" charset="0"/>
                <a:ea typeface="Aptos" panose="020B0004020202020204" pitchFamily="34" charset="0"/>
                <a:cs typeface="Arial" panose="020B0604020202020204" pitchFamily="34" charset="0"/>
              </a:rPr>
              <a:t>Santé Canada. (1994). </a:t>
            </a:r>
            <a:r>
              <a:rPr lang="fr-CA" sz="1000" i="1" kern="100" dirty="0">
                <a:effectLst/>
                <a:latin typeface="Arial" panose="020B0604020202020204" pitchFamily="34" charset="0"/>
                <a:ea typeface="Aptos" panose="020B0004020202020204" pitchFamily="34" charset="0"/>
                <a:cs typeface="Arial" panose="020B0604020202020204" pitchFamily="34" charset="0"/>
              </a:rPr>
              <a:t>Portail des médicaments et des produits de santé : Coversyl</a:t>
            </a:r>
            <a:r>
              <a:rPr lang="fr-CA" sz="1000" kern="100" dirty="0">
                <a:effectLst/>
                <a:latin typeface="Arial" panose="020B0604020202020204" pitchFamily="34" charset="0"/>
                <a:ea typeface="Aptos" panose="020B0004020202020204" pitchFamily="34" charset="0"/>
                <a:cs typeface="Arial" panose="020B0604020202020204" pitchFamily="34" charset="0"/>
              </a:rPr>
              <a:t>. </a:t>
            </a:r>
            <a:r>
              <a:rPr lang="fr-CA" sz="1000" kern="100" dirty="0">
                <a:effectLst/>
                <a:latin typeface="Arial" panose="020B0604020202020204" pitchFamily="34" charset="0"/>
                <a:ea typeface="Aptos" panose="020B0004020202020204" pitchFamily="34" charset="0"/>
                <a:cs typeface="Arial" panose="020B0604020202020204" pitchFamily="34" charset="0"/>
                <a:hlinkClick r:id="rId5"/>
              </a:rPr>
              <a:t>https://dhpp.hpfb-dgpsa.ca/dhpp/resource/16879</a:t>
            </a:r>
            <a:endParaRPr lang="fr-CA" sz="1000" kern="100" dirty="0">
              <a:effectLst/>
              <a:latin typeface="Arial" panose="020B0604020202020204" pitchFamily="34" charset="0"/>
              <a:ea typeface="Aptos" panose="020B0004020202020204" pitchFamily="34" charset="0"/>
              <a:cs typeface="Arial" panose="020B0604020202020204" pitchFamily="34" charset="0"/>
            </a:endParaRPr>
          </a:p>
          <a:p>
            <a:r>
              <a:rPr lang="fr-CA" sz="1000" kern="100" dirty="0">
                <a:effectLst/>
                <a:latin typeface="Arial" panose="020B0604020202020204" pitchFamily="34" charset="0"/>
                <a:ea typeface="Aptos" panose="020B0004020202020204" pitchFamily="34" charset="0"/>
                <a:cs typeface="Arial" panose="020B0604020202020204" pitchFamily="34" charset="0"/>
              </a:rPr>
              <a:t> </a:t>
            </a:r>
          </a:p>
          <a:p>
            <a:r>
              <a:rPr lang="fr-CA" sz="1000" kern="100" dirty="0">
                <a:effectLst/>
                <a:latin typeface="Arial" panose="020B0604020202020204" pitchFamily="34" charset="0"/>
                <a:ea typeface="Aptos" panose="020B0004020202020204" pitchFamily="34" charset="0"/>
                <a:cs typeface="Arial" panose="020B0604020202020204" pitchFamily="34" charset="0"/>
              </a:rPr>
              <a:t>Santé Canada. (2003). </a:t>
            </a:r>
            <a:r>
              <a:rPr lang="fr-CA" sz="1000" i="1" kern="100" dirty="0">
                <a:effectLst/>
                <a:latin typeface="Arial" panose="020B0604020202020204" pitchFamily="34" charset="0"/>
                <a:ea typeface="Aptos" panose="020B0004020202020204" pitchFamily="34" charset="0"/>
                <a:cs typeface="Arial" panose="020B0604020202020204" pitchFamily="34" charset="0"/>
              </a:rPr>
              <a:t>Portail des médicaments et produits de santé : Crestor</a:t>
            </a:r>
            <a:r>
              <a:rPr lang="fr-CA" sz="1000" kern="100" dirty="0">
                <a:effectLst/>
                <a:latin typeface="Arial" panose="020B0604020202020204" pitchFamily="34" charset="0"/>
                <a:ea typeface="Aptos" panose="020B0004020202020204" pitchFamily="34" charset="0"/>
                <a:cs typeface="Arial" panose="020B0604020202020204" pitchFamily="34" charset="0"/>
              </a:rPr>
              <a:t>. </a:t>
            </a:r>
            <a:r>
              <a:rPr lang="fr-CA" sz="1000" kern="100" dirty="0">
                <a:effectLst/>
                <a:latin typeface="Arial" panose="020B0604020202020204" pitchFamily="34" charset="0"/>
                <a:ea typeface="Aptos" panose="020B0004020202020204" pitchFamily="34" charset="0"/>
                <a:cs typeface="Arial" panose="020B0604020202020204" pitchFamily="34" charset="0"/>
                <a:hlinkClick r:id="rId6"/>
              </a:rPr>
              <a:t>https://pmps.hpfb-dgpsa.ca/dhpp/resource/71404</a:t>
            </a:r>
            <a:endParaRPr lang="fr-CA" sz="1000" kern="100" dirty="0">
              <a:effectLst/>
              <a:latin typeface="Arial" panose="020B0604020202020204" pitchFamily="34" charset="0"/>
              <a:ea typeface="Aptos" panose="020B0004020202020204" pitchFamily="34" charset="0"/>
              <a:cs typeface="Arial" panose="020B0604020202020204" pitchFamily="34" charset="0"/>
            </a:endParaRPr>
          </a:p>
          <a:p>
            <a:r>
              <a:rPr lang="fr-CA" sz="1000" kern="100" dirty="0">
                <a:effectLst/>
                <a:latin typeface="Arial" panose="020B0604020202020204" pitchFamily="34" charset="0"/>
                <a:ea typeface="Aptos" panose="020B0004020202020204" pitchFamily="34" charset="0"/>
                <a:cs typeface="Arial" panose="020B0604020202020204" pitchFamily="34" charset="0"/>
              </a:rPr>
              <a:t> </a:t>
            </a:r>
          </a:p>
          <a:p>
            <a:r>
              <a:rPr lang="fr-CA" sz="1000" kern="100" dirty="0">
                <a:effectLst/>
                <a:latin typeface="Arial" panose="020B0604020202020204" pitchFamily="34" charset="0"/>
                <a:ea typeface="Aptos" panose="020B0004020202020204" pitchFamily="34" charset="0"/>
                <a:cs typeface="Arial" panose="020B0604020202020204" pitchFamily="34" charset="0"/>
              </a:rPr>
              <a:t>Santé Canada. (2014). </a:t>
            </a:r>
            <a:r>
              <a:rPr lang="fr-CA" sz="1000" i="1" kern="100" dirty="0">
                <a:effectLst/>
                <a:latin typeface="Arial" panose="020B0604020202020204" pitchFamily="34" charset="0"/>
                <a:ea typeface="Aptos" panose="020B0004020202020204" pitchFamily="34" charset="0"/>
                <a:cs typeface="Arial" panose="020B0604020202020204" pitchFamily="34" charset="0"/>
              </a:rPr>
              <a:t>Portail des médicaments et produits de santé : Sandoz </a:t>
            </a:r>
            <a:r>
              <a:rPr lang="fr-CA" sz="1000" i="1" kern="100" dirty="0" err="1">
                <a:effectLst/>
                <a:latin typeface="Arial" panose="020B0604020202020204" pitchFamily="34" charset="0"/>
                <a:ea typeface="Aptos" panose="020B0004020202020204" pitchFamily="34" charset="0"/>
                <a:cs typeface="Arial" panose="020B0604020202020204" pitchFamily="34" charset="0"/>
              </a:rPr>
              <a:t>Ezetimibe</a:t>
            </a:r>
            <a:r>
              <a:rPr lang="fr-CA" sz="1000" kern="100" dirty="0">
                <a:effectLst/>
                <a:latin typeface="Arial" panose="020B0604020202020204" pitchFamily="34" charset="0"/>
                <a:ea typeface="Aptos" panose="020B0004020202020204" pitchFamily="34" charset="0"/>
                <a:cs typeface="Arial" panose="020B0604020202020204" pitchFamily="34" charset="0"/>
              </a:rPr>
              <a:t>. </a:t>
            </a:r>
            <a:r>
              <a:rPr lang="fr-CA" sz="1000" kern="100" dirty="0">
                <a:effectLst/>
                <a:latin typeface="Arial" panose="020B0604020202020204" pitchFamily="34" charset="0"/>
                <a:ea typeface="Aptos" panose="020B0004020202020204" pitchFamily="34" charset="0"/>
                <a:cs typeface="Arial" panose="020B0604020202020204" pitchFamily="34" charset="0"/>
                <a:hlinkClick r:id="rId7"/>
              </a:rPr>
              <a:t>https://pmps.hpfb-dgpsa.ca/dhpp/resource/90134</a:t>
            </a:r>
            <a:endParaRPr lang="fr-CA" sz="1000" kern="100" dirty="0">
              <a:effectLst/>
              <a:latin typeface="Arial" panose="020B0604020202020204" pitchFamily="34" charset="0"/>
              <a:ea typeface="Aptos" panose="020B0004020202020204" pitchFamily="34" charset="0"/>
              <a:cs typeface="Arial" panose="020B0604020202020204" pitchFamily="34" charset="0"/>
            </a:endParaRPr>
          </a:p>
          <a:p>
            <a:r>
              <a:rPr lang="fr-CA" sz="1000" kern="100" dirty="0">
                <a:effectLst/>
                <a:latin typeface="Arial" panose="020B0604020202020204" pitchFamily="34" charset="0"/>
                <a:ea typeface="Aptos" panose="020B0004020202020204" pitchFamily="34" charset="0"/>
                <a:cs typeface="Arial" panose="020B0604020202020204" pitchFamily="34" charset="0"/>
              </a:rPr>
              <a:t> </a:t>
            </a:r>
          </a:p>
          <a:p>
            <a:r>
              <a:rPr lang="fr-CA" sz="1000" kern="100" dirty="0">
                <a:effectLst/>
                <a:latin typeface="Arial" panose="020B0604020202020204" pitchFamily="34" charset="0"/>
                <a:ea typeface="Aptos" panose="020B0004020202020204" pitchFamily="34" charset="0"/>
                <a:cs typeface="Arial" panose="020B0604020202020204" pitchFamily="34" charset="0"/>
              </a:rPr>
              <a:t>Santé Canada. (2015). </a:t>
            </a:r>
            <a:r>
              <a:rPr lang="fr-CA" sz="1000" i="1" kern="100" dirty="0">
                <a:effectLst/>
                <a:latin typeface="Arial" panose="020B0604020202020204" pitchFamily="34" charset="0"/>
                <a:ea typeface="Aptos" panose="020B0004020202020204" pitchFamily="34" charset="0"/>
                <a:cs typeface="Arial" panose="020B0604020202020204" pitchFamily="34" charset="0"/>
              </a:rPr>
              <a:t>Portail des médicaments et produits de santé : </a:t>
            </a:r>
            <a:r>
              <a:rPr lang="fr-CA" sz="1000" i="1" kern="100" dirty="0" err="1">
                <a:effectLst/>
                <a:latin typeface="Arial" panose="020B0604020202020204" pitchFamily="34" charset="0"/>
                <a:ea typeface="Aptos" panose="020B0004020202020204" pitchFamily="34" charset="0"/>
                <a:cs typeface="Arial" panose="020B0604020202020204" pitchFamily="34" charset="0"/>
              </a:rPr>
              <a:t>Forxiga</a:t>
            </a:r>
            <a:r>
              <a:rPr lang="fr-CA" sz="1000" kern="100" dirty="0">
                <a:effectLst/>
                <a:latin typeface="Arial" panose="020B0604020202020204" pitchFamily="34" charset="0"/>
                <a:ea typeface="Aptos" panose="020B0004020202020204" pitchFamily="34" charset="0"/>
                <a:cs typeface="Arial" panose="020B0604020202020204" pitchFamily="34" charset="0"/>
              </a:rPr>
              <a:t>. </a:t>
            </a:r>
            <a:r>
              <a:rPr lang="fr-CA" sz="1000" kern="100" dirty="0">
                <a:effectLst/>
                <a:latin typeface="Arial" panose="020B0604020202020204" pitchFamily="34" charset="0"/>
                <a:ea typeface="Aptos" panose="020B0004020202020204" pitchFamily="34" charset="0"/>
                <a:cs typeface="Arial" panose="020B0604020202020204" pitchFamily="34" charset="0"/>
                <a:hlinkClick r:id="rId8"/>
              </a:rPr>
              <a:t>https://pmps.hpfb-dgpsa.ca/dhpp/resource/91978</a:t>
            </a:r>
            <a:endParaRPr lang="fr-CA" sz="1000" kern="100" dirty="0">
              <a:effectLst/>
              <a:latin typeface="Arial" panose="020B0604020202020204" pitchFamily="34" charset="0"/>
              <a:ea typeface="Aptos" panose="020B0004020202020204" pitchFamily="34" charset="0"/>
              <a:cs typeface="Arial" panose="020B0604020202020204" pitchFamily="34" charset="0"/>
            </a:endParaRPr>
          </a:p>
          <a:p>
            <a:r>
              <a:rPr lang="fr-CA" sz="1000" kern="100" dirty="0">
                <a:effectLst/>
                <a:latin typeface="Arial" panose="020B0604020202020204" pitchFamily="34" charset="0"/>
                <a:ea typeface="Aptos" panose="020B0004020202020204" pitchFamily="34" charset="0"/>
                <a:cs typeface="Arial" panose="020B0604020202020204" pitchFamily="34" charset="0"/>
              </a:rPr>
              <a:t> </a:t>
            </a:r>
          </a:p>
          <a:p>
            <a:r>
              <a:rPr lang="fr-CA" sz="1000" kern="100" dirty="0">
                <a:effectLst/>
                <a:latin typeface="Arial" panose="020B0604020202020204" pitchFamily="34" charset="0"/>
                <a:ea typeface="Aptos" panose="020B0004020202020204" pitchFamily="34" charset="0"/>
                <a:cs typeface="Arial" panose="020B0604020202020204" pitchFamily="34" charset="0"/>
              </a:rPr>
              <a:t>Santé Canada. (2018). </a:t>
            </a:r>
            <a:r>
              <a:rPr lang="fr-CA" sz="1000" i="1" kern="100" dirty="0">
                <a:effectLst/>
                <a:latin typeface="Arial" panose="020B0604020202020204" pitchFamily="34" charset="0"/>
                <a:ea typeface="Aptos" panose="020B0004020202020204" pitchFamily="34" charset="0"/>
                <a:cs typeface="Arial" panose="020B0604020202020204" pitchFamily="34" charset="0"/>
              </a:rPr>
              <a:t>Portail des médicaments et produits de santé : </a:t>
            </a:r>
            <a:r>
              <a:rPr lang="fr-CA" sz="1000" i="1" kern="100" dirty="0" err="1">
                <a:effectLst/>
                <a:latin typeface="Arial" panose="020B0604020202020204" pitchFamily="34" charset="0"/>
                <a:ea typeface="Aptos" panose="020B0004020202020204" pitchFamily="34" charset="0"/>
                <a:cs typeface="Arial" panose="020B0604020202020204" pitchFamily="34" charset="0"/>
              </a:rPr>
              <a:t>Asaphen</a:t>
            </a:r>
            <a:r>
              <a:rPr lang="fr-CA" sz="1000" i="1" kern="100" dirty="0">
                <a:effectLst/>
                <a:latin typeface="Arial" panose="020B0604020202020204" pitchFamily="34" charset="0"/>
                <a:ea typeface="Aptos" panose="020B0004020202020204" pitchFamily="34" charset="0"/>
                <a:cs typeface="Arial" panose="020B0604020202020204" pitchFamily="34" charset="0"/>
              </a:rPr>
              <a:t> E.C.</a:t>
            </a:r>
            <a:r>
              <a:rPr lang="fr-CA" sz="1000" kern="100" dirty="0">
                <a:effectLst/>
                <a:latin typeface="Arial" panose="020B0604020202020204" pitchFamily="34" charset="0"/>
                <a:ea typeface="Aptos" panose="020B0004020202020204" pitchFamily="34" charset="0"/>
                <a:cs typeface="Arial" panose="020B0604020202020204" pitchFamily="34" charset="0"/>
              </a:rPr>
              <a:t> </a:t>
            </a:r>
            <a:r>
              <a:rPr lang="fr-CA" sz="1000" kern="100" dirty="0">
                <a:effectLst/>
                <a:latin typeface="Arial" panose="020B0604020202020204" pitchFamily="34" charset="0"/>
                <a:ea typeface="Aptos" panose="020B0004020202020204" pitchFamily="34" charset="0"/>
                <a:cs typeface="Arial" panose="020B0604020202020204" pitchFamily="34" charset="0"/>
                <a:hlinkClick r:id="rId9"/>
              </a:rPr>
              <a:t>https://pmps.hpfb-dgpsa.ca/dhpp/resource/61971</a:t>
            </a:r>
            <a:endParaRPr lang="fr-CA" sz="1000" kern="100" dirty="0">
              <a:effectLst/>
              <a:latin typeface="Arial" panose="020B0604020202020204" pitchFamily="34" charset="0"/>
              <a:ea typeface="Aptos" panose="020B0004020202020204" pitchFamily="34" charset="0"/>
              <a:cs typeface="Arial" panose="020B0604020202020204" pitchFamily="34" charset="0"/>
            </a:endParaRPr>
          </a:p>
          <a:p>
            <a:r>
              <a:rPr lang="fr-CA" sz="1000" kern="100" dirty="0">
                <a:effectLst/>
                <a:latin typeface="Arial" panose="020B0604020202020204" pitchFamily="34" charset="0"/>
                <a:ea typeface="Aptos" panose="020B0004020202020204" pitchFamily="34" charset="0"/>
                <a:cs typeface="Arial" panose="020B0604020202020204" pitchFamily="34" charset="0"/>
              </a:rPr>
              <a:t> </a:t>
            </a:r>
          </a:p>
          <a:p>
            <a:r>
              <a:rPr lang="fr-CA" sz="1000" kern="100" dirty="0">
                <a:effectLst/>
                <a:latin typeface="Arial" panose="020B0604020202020204" pitchFamily="34" charset="0"/>
                <a:ea typeface="Aptos" panose="020B0004020202020204" pitchFamily="34" charset="0"/>
                <a:cs typeface="Arial" panose="020B0604020202020204" pitchFamily="34" charset="0"/>
              </a:rPr>
              <a:t>Santé Canada. (2021). </a:t>
            </a:r>
            <a:r>
              <a:rPr lang="fr-CA" sz="1000" i="1" kern="100" dirty="0">
                <a:effectLst/>
                <a:latin typeface="Arial" panose="020B0604020202020204" pitchFamily="34" charset="0"/>
                <a:ea typeface="Aptos" panose="020B0004020202020204" pitchFamily="34" charset="0"/>
                <a:cs typeface="Arial" panose="020B0604020202020204" pitchFamily="34" charset="0"/>
              </a:rPr>
              <a:t>Portail des médicaments et produits de santé : Xarelto</a:t>
            </a:r>
            <a:r>
              <a:rPr lang="fr-CA" sz="1000" kern="100" dirty="0">
                <a:effectLst/>
                <a:latin typeface="Arial" panose="020B0604020202020204" pitchFamily="34" charset="0"/>
                <a:ea typeface="Aptos" panose="020B0004020202020204" pitchFamily="34" charset="0"/>
                <a:cs typeface="Arial" panose="020B0604020202020204" pitchFamily="34" charset="0"/>
              </a:rPr>
              <a:t>. </a:t>
            </a:r>
            <a:r>
              <a:rPr lang="fr-CA" sz="1000" kern="100" dirty="0">
                <a:effectLst/>
                <a:latin typeface="Arial" panose="020B0604020202020204" pitchFamily="34" charset="0"/>
                <a:ea typeface="Aptos" panose="020B0004020202020204" pitchFamily="34" charset="0"/>
                <a:cs typeface="Arial" panose="020B0604020202020204" pitchFamily="34" charset="0"/>
                <a:hlinkClick r:id="rId10"/>
              </a:rPr>
              <a:t>https://pmps.hpfb-dgpsa.ca/dhpp/resource/99940</a:t>
            </a:r>
            <a:endParaRPr lang="fr-CA" sz="1000" kern="100" dirty="0">
              <a:effectLst/>
              <a:latin typeface="Arial" panose="020B0604020202020204" pitchFamily="34" charset="0"/>
              <a:ea typeface="Aptos" panose="020B0004020202020204" pitchFamily="34" charset="0"/>
              <a:cs typeface="Arial" panose="020B0604020202020204" pitchFamily="34" charset="0"/>
            </a:endParaRPr>
          </a:p>
          <a:p>
            <a:r>
              <a:rPr lang="fr-CA" sz="1000" kern="100" dirty="0">
                <a:effectLst/>
                <a:latin typeface="Arial" panose="020B0604020202020204" pitchFamily="34" charset="0"/>
                <a:ea typeface="Aptos" panose="020B0004020202020204" pitchFamily="34" charset="0"/>
                <a:cs typeface="Arial" panose="020B0604020202020204" pitchFamily="34" charset="0"/>
              </a:rPr>
              <a:t> </a:t>
            </a:r>
          </a:p>
          <a:p>
            <a:r>
              <a:rPr lang="fr-CA" sz="1000" kern="100" dirty="0">
                <a:effectLst/>
                <a:latin typeface="Arial" panose="020B0604020202020204" pitchFamily="34" charset="0"/>
                <a:ea typeface="Aptos" panose="020B0004020202020204" pitchFamily="34" charset="0"/>
                <a:cs typeface="Arial" panose="020B0604020202020204" pitchFamily="34" charset="0"/>
              </a:rPr>
              <a:t>Santé Canada. (2022). </a:t>
            </a:r>
            <a:r>
              <a:rPr lang="fr-CA" sz="1000" i="1" kern="100" dirty="0">
                <a:effectLst/>
                <a:latin typeface="Arial" panose="020B0604020202020204" pitchFamily="34" charset="0"/>
                <a:ea typeface="Aptos" panose="020B0004020202020204" pitchFamily="34" charset="0"/>
                <a:cs typeface="Arial" panose="020B0604020202020204" pitchFamily="34" charset="0"/>
              </a:rPr>
              <a:t>Portail des médicaments et produits de santé: Riva-</a:t>
            </a:r>
            <a:r>
              <a:rPr lang="fr-CA" sz="1000" i="1" kern="100" dirty="0" err="1">
                <a:effectLst/>
                <a:latin typeface="Arial" panose="020B0604020202020204" pitchFamily="34" charset="0"/>
                <a:ea typeface="Aptos" panose="020B0004020202020204" pitchFamily="34" charset="0"/>
                <a:cs typeface="Arial" panose="020B0604020202020204" pitchFamily="34" charset="0"/>
              </a:rPr>
              <a:t>Metformin</a:t>
            </a:r>
            <a:r>
              <a:rPr lang="fr-CA" sz="1000" kern="100" dirty="0">
                <a:effectLst/>
                <a:latin typeface="Arial" panose="020B0604020202020204" pitchFamily="34" charset="0"/>
                <a:ea typeface="Aptos" panose="020B0004020202020204" pitchFamily="34" charset="0"/>
                <a:cs typeface="Arial" panose="020B0604020202020204" pitchFamily="34" charset="0"/>
              </a:rPr>
              <a:t>. </a:t>
            </a:r>
            <a:r>
              <a:rPr lang="fr-CA" sz="1000" kern="100" dirty="0">
                <a:effectLst/>
                <a:latin typeface="Arial" panose="020B0604020202020204" pitchFamily="34" charset="0"/>
                <a:ea typeface="Aptos" panose="020B0004020202020204" pitchFamily="34" charset="0"/>
                <a:cs typeface="Arial" panose="020B0604020202020204" pitchFamily="34" charset="0"/>
                <a:hlinkClick r:id="rId11"/>
              </a:rPr>
              <a:t>https://pmps.hpfb-dgpsa.ca/dhpp/resource/66606</a:t>
            </a:r>
            <a:endParaRPr lang="fr-CA" sz="1000" kern="100" dirty="0">
              <a:effectLst/>
              <a:latin typeface="Arial" panose="020B0604020202020204" pitchFamily="34" charset="0"/>
              <a:ea typeface="Aptos" panose="020B0004020202020204" pitchFamily="34" charset="0"/>
              <a:cs typeface="Arial" panose="020B0604020202020204" pitchFamily="34" charset="0"/>
            </a:endParaRPr>
          </a:p>
          <a:p>
            <a:r>
              <a:rPr lang="fr-CA" sz="1000" kern="100" dirty="0">
                <a:effectLst/>
                <a:latin typeface="Arial" panose="020B0604020202020204" pitchFamily="34" charset="0"/>
                <a:ea typeface="Aptos" panose="020B0004020202020204" pitchFamily="34" charset="0"/>
                <a:cs typeface="Arial" panose="020B0604020202020204" pitchFamily="34" charset="0"/>
              </a:rPr>
              <a:t> </a:t>
            </a:r>
          </a:p>
          <a:p>
            <a:r>
              <a:rPr lang="fr-CA" sz="1000" kern="100" dirty="0">
                <a:effectLst/>
                <a:latin typeface="Arial" panose="020B0604020202020204" pitchFamily="34" charset="0"/>
                <a:ea typeface="Aptos" panose="020B0004020202020204" pitchFamily="34" charset="0"/>
                <a:cs typeface="Arial" panose="020B0604020202020204" pitchFamily="34" charset="0"/>
              </a:rPr>
              <a:t>Santé Canada. (2023). </a:t>
            </a:r>
            <a:r>
              <a:rPr lang="fr-CA" sz="1000" i="1" kern="100" dirty="0">
                <a:effectLst/>
                <a:latin typeface="Arial" panose="020B0604020202020204" pitchFamily="34" charset="0"/>
                <a:ea typeface="Aptos" panose="020B0004020202020204" pitchFamily="34" charset="0"/>
                <a:cs typeface="Arial" panose="020B0604020202020204" pitchFamily="34" charset="0"/>
              </a:rPr>
              <a:t>Portail des médicaments et produits de santé : </a:t>
            </a:r>
            <a:r>
              <a:rPr lang="fr-CA" sz="1000" i="1" kern="100" dirty="0" err="1">
                <a:effectLst/>
                <a:latin typeface="Arial" panose="020B0604020202020204" pitchFamily="34" charset="0"/>
                <a:ea typeface="Aptos" panose="020B0004020202020204" pitchFamily="34" charset="0"/>
                <a:cs typeface="Arial" panose="020B0604020202020204" pitchFamily="34" charset="0"/>
              </a:rPr>
              <a:t>Ozempic</a:t>
            </a:r>
            <a:r>
              <a:rPr lang="fr-CA" sz="1000" kern="100" dirty="0">
                <a:effectLst/>
                <a:latin typeface="Arial" panose="020B0604020202020204" pitchFamily="34" charset="0"/>
                <a:ea typeface="Aptos" panose="020B0004020202020204" pitchFamily="34" charset="0"/>
                <a:cs typeface="Arial" panose="020B0604020202020204" pitchFamily="34" charset="0"/>
              </a:rPr>
              <a:t>. </a:t>
            </a:r>
            <a:r>
              <a:rPr lang="fr-CA" sz="1000" kern="100" dirty="0">
                <a:effectLst/>
                <a:latin typeface="Arial" panose="020B0604020202020204" pitchFamily="34" charset="0"/>
                <a:ea typeface="Aptos" panose="020B0004020202020204" pitchFamily="34" charset="0"/>
                <a:cs typeface="Arial" panose="020B0604020202020204" pitchFamily="34" charset="0"/>
                <a:hlinkClick r:id="rId12"/>
              </a:rPr>
              <a:t>https://pmps.hpfb-dgpsa.ca/dhpp/resource/102895</a:t>
            </a:r>
            <a:endParaRPr lang="fr-CA" sz="1000" kern="100" dirty="0">
              <a:effectLst/>
              <a:latin typeface="Arial" panose="020B0604020202020204" pitchFamily="34" charset="0"/>
              <a:ea typeface="Aptos" panose="020B0004020202020204" pitchFamily="34" charset="0"/>
              <a:cs typeface="Arial" panose="020B0604020202020204" pitchFamily="34" charset="0"/>
            </a:endParaRPr>
          </a:p>
          <a:p>
            <a:pPr marL="447675" indent="-447675"/>
            <a:endParaRPr lang="fr-CA" sz="1000" u="sng" kern="100" dirty="0">
              <a:solidFill>
                <a:srgbClr val="96607D"/>
              </a:solidFill>
              <a:effectLst/>
              <a:highlight>
                <a:srgbClr val="FFFF00"/>
              </a:highlight>
              <a:latin typeface="Arial" panose="020B0604020202020204" pitchFamily="34" charset="0"/>
              <a:ea typeface="Aptos" panose="020B0004020202020204" pitchFamily="34" charset="0"/>
              <a:cs typeface="Arial" panose="020B0604020202020204" pitchFamily="34" charset="0"/>
            </a:endParaRPr>
          </a:p>
          <a:p>
            <a:r>
              <a:rPr lang="en-US" sz="1000" kern="100" dirty="0">
                <a:effectLst/>
                <a:latin typeface="Arial" panose="020B0604020202020204" pitchFamily="34" charset="0"/>
                <a:ea typeface="Aptos" panose="020B0004020202020204" pitchFamily="34" charset="0"/>
                <a:cs typeface="Arial" panose="020B0604020202020204" pitchFamily="34" charset="0"/>
              </a:rPr>
              <a:t>  </a:t>
            </a:r>
            <a:endParaRPr lang="fr-CA" sz="1000" kern="100" dirty="0">
              <a:effectLst/>
              <a:latin typeface="Arial" panose="020B0604020202020204" pitchFamily="34" charset="0"/>
              <a:ea typeface="Aptos" panose="020B0004020202020204" pitchFamily="34" charset="0"/>
              <a:cs typeface="Arial" panose="020B0604020202020204" pitchFamily="34" charset="0"/>
            </a:endParaRPr>
          </a:p>
          <a:p>
            <a:r>
              <a:rPr lang="en-US" sz="1000" kern="100" dirty="0">
                <a:effectLst/>
                <a:latin typeface="Arial" panose="020B0604020202020204" pitchFamily="34" charset="0"/>
                <a:ea typeface="Aptos" panose="020B0004020202020204" pitchFamily="34" charset="0"/>
                <a:cs typeface="Arial" panose="020B0604020202020204" pitchFamily="34" charset="0"/>
              </a:rPr>
              <a:t> </a:t>
            </a:r>
            <a:endParaRPr lang="fr-CA" sz="1000" dirty="0">
              <a:solidFill>
                <a:srgbClr val="212529"/>
              </a:solidFill>
              <a:latin typeface="Arial" panose="020B0604020202020204" pitchFamily="34" charset="0"/>
              <a:ea typeface="Open Sans"/>
              <a:cs typeface="Arial" panose="020B0604020202020204" pitchFamily="34" charset="0"/>
              <a:sym typeface="Open Sans"/>
            </a:endParaRPr>
          </a:p>
          <a:p>
            <a:pPr marL="0" marR="0" lvl="0" indent="0" defTabSz="914400" rtl="0" eaLnBrk="1" fontAlgn="auto" latinLnBrk="0" hangingPunct="1">
              <a:lnSpc>
                <a:spcPct val="100000"/>
              </a:lnSpc>
              <a:spcBef>
                <a:spcPts val="0"/>
              </a:spcBef>
              <a:spcAft>
                <a:spcPts val="0"/>
              </a:spcAft>
              <a:buClrTx/>
              <a:buSzTx/>
              <a:buFontTx/>
              <a:buNone/>
              <a:tabLst/>
              <a:defRPr/>
            </a:pPr>
            <a:endParaRPr lang="fr-CA" sz="1000" b="0" i="0" dirty="0">
              <a:solidFill>
                <a:srgbClr val="212529"/>
              </a:solidFill>
              <a:latin typeface="Arial" panose="020B0604020202020204" pitchFamily="34" charset="0"/>
              <a:ea typeface="Open Sans"/>
              <a:cs typeface="Arial" panose="020B0604020202020204" pitchFamily="34" charset="0"/>
              <a:sym typeface="Open Sans"/>
            </a:endParaRPr>
          </a:p>
          <a:p>
            <a:pPr marL="0" marR="0" lvl="0" indent="0" defTabSz="914400" rtl="0" eaLnBrk="1" fontAlgn="auto" latinLnBrk="0" hangingPunct="1">
              <a:lnSpc>
                <a:spcPct val="100000"/>
              </a:lnSpc>
              <a:spcBef>
                <a:spcPts val="0"/>
              </a:spcBef>
              <a:spcAft>
                <a:spcPts val="0"/>
              </a:spcAft>
              <a:buClrTx/>
              <a:buSzTx/>
              <a:buFontTx/>
              <a:buNone/>
              <a:tabLst/>
              <a:defRPr/>
            </a:pPr>
            <a:endParaRPr lang="fr-CA" sz="1000" b="0" i="0" dirty="0">
              <a:solidFill>
                <a:srgbClr val="212529"/>
              </a:solidFill>
              <a:latin typeface="Arial" panose="020B0604020202020204" pitchFamily="34" charset="0"/>
              <a:ea typeface="Open Sans"/>
              <a:cs typeface="Arial" panose="020B0604020202020204" pitchFamily="34" charset="0"/>
              <a:sym typeface="Open Sans"/>
            </a:endParaRPr>
          </a:p>
        </p:txBody>
      </p:sp>
    </p:spTree>
    <p:extLst>
      <p:ext uri="{BB962C8B-B14F-4D97-AF65-F5344CB8AC3E}">
        <p14:creationId xmlns:p14="http://schemas.microsoft.com/office/powerpoint/2010/main" val="365802637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315">
          <a:extLst>
            <a:ext uri="{FF2B5EF4-FFF2-40B4-BE49-F238E27FC236}">
              <a16:creationId xmlns:a16="http://schemas.microsoft.com/office/drawing/2014/main" id="{7D83A6B4-08ED-85FC-AA78-3D9A5BAC2999}"/>
            </a:ext>
          </a:extLst>
        </p:cNvPr>
        <p:cNvGrpSpPr/>
        <p:nvPr/>
      </p:nvGrpSpPr>
      <p:grpSpPr>
        <a:xfrm>
          <a:off x="0" y="0"/>
          <a:ext cx="0" cy="0"/>
          <a:chOff x="0" y="0"/>
          <a:chExt cx="0" cy="0"/>
        </a:xfrm>
      </p:grpSpPr>
      <p:sp>
        <p:nvSpPr>
          <p:cNvPr id="316" name="Google Shape;316;p27">
            <a:extLst>
              <a:ext uri="{FF2B5EF4-FFF2-40B4-BE49-F238E27FC236}">
                <a16:creationId xmlns:a16="http://schemas.microsoft.com/office/drawing/2014/main" id="{8C83F58E-FADF-AB61-3D71-B4A49710F750}"/>
              </a:ext>
            </a:extLst>
          </p:cNvPr>
          <p:cNvSpPr txBox="1">
            <a:spLocks noGrp="1"/>
          </p:cNvSpPr>
          <p:nvPr>
            <p:ph type="title"/>
          </p:nvPr>
        </p:nvSpPr>
        <p:spPr>
          <a:xfrm>
            <a:off x="1768774" y="363757"/>
            <a:ext cx="6746575" cy="60957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D60B41"/>
              </a:buClr>
              <a:buSzPts val="3000"/>
              <a:buFont typeface="Play"/>
              <a:buNone/>
            </a:pPr>
            <a:r>
              <a:rPr lang="fr-CA" dirty="0"/>
              <a:t>Remerciements</a:t>
            </a:r>
            <a:endParaRPr dirty="0"/>
          </a:p>
        </p:txBody>
      </p:sp>
      <p:sp>
        <p:nvSpPr>
          <p:cNvPr id="317" name="Google Shape;317;p27">
            <a:extLst>
              <a:ext uri="{FF2B5EF4-FFF2-40B4-BE49-F238E27FC236}">
                <a16:creationId xmlns:a16="http://schemas.microsoft.com/office/drawing/2014/main" id="{351EC339-2BF5-EA8A-4B52-A2A129D2DE3B}"/>
              </a:ext>
            </a:extLst>
          </p:cNvPr>
          <p:cNvSpPr txBox="1">
            <a:spLocks noGrp="1"/>
          </p:cNvSpPr>
          <p:nvPr>
            <p:ph type="body" idx="2"/>
          </p:nvPr>
        </p:nvSpPr>
        <p:spPr>
          <a:prstGeom prst="rect">
            <a:avLst/>
          </a:prstGeom>
          <a:noFill/>
          <a:ln>
            <a:noFill/>
          </a:ln>
        </p:spPr>
        <p:txBody>
          <a:bodyPr spcFirstLastPara="1" wrap="square" lIns="91425" tIns="45700" rIns="91425" bIns="45700" anchor="t" anchorCtr="0">
            <a:noAutofit/>
          </a:bodyPr>
          <a:lstStyle/>
          <a:p>
            <a:pPr algn="r"/>
            <a:r>
              <a:rPr lang="fr-CA" dirty="0"/>
              <a:t>Maladie artérielle périphérique</a:t>
            </a:r>
          </a:p>
        </p:txBody>
      </p:sp>
      <p:pic>
        <p:nvPicPr>
          <p:cNvPr id="318" name="Google Shape;318;p27" descr="Cœur avec battements avec un remplissage uni">
            <a:extLst>
              <a:ext uri="{FF2B5EF4-FFF2-40B4-BE49-F238E27FC236}">
                <a16:creationId xmlns:a16="http://schemas.microsoft.com/office/drawing/2014/main" id="{F222AC1F-DEA1-E86D-3564-B16735036EA5}"/>
              </a:ext>
            </a:extLst>
          </p:cNvPr>
          <p:cNvPicPr preferRelativeResize="0"/>
          <p:nvPr/>
        </p:nvPicPr>
        <p:blipFill rotWithShape="1">
          <a:blip r:embed="rId3">
            <a:alphaModFix/>
          </a:blip>
          <a:srcRect/>
          <a:stretch/>
        </p:blipFill>
        <p:spPr>
          <a:xfrm>
            <a:off x="466186" y="17251"/>
            <a:ext cx="1302589" cy="1302589"/>
          </a:xfrm>
          <a:prstGeom prst="rect">
            <a:avLst/>
          </a:prstGeom>
          <a:noFill/>
          <a:ln>
            <a:noFill/>
          </a:ln>
        </p:spPr>
      </p:pic>
      <p:sp>
        <p:nvSpPr>
          <p:cNvPr id="5" name="Google Shape;78;p2">
            <a:extLst>
              <a:ext uri="{FF2B5EF4-FFF2-40B4-BE49-F238E27FC236}">
                <a16:creationId xmlns:a16="http://schemas.microsoft.com/office/drawing/2014/main" id="{5AC9606F-EFDF-B54A-98B7-24659B64972A}"/>
              </a:ext>
            </a:extLst>
          </p:cNvPr>
          <p:cNvSpPr txBox="1"/>
          <p:nvPr/>
        </p:nvSpPr>
        <p:spPr>
          <a:xfrm>
            <a:off x="466186" y="1329341"/>
            <a:ext cx="8300714" cy="4448419"/>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CA" sz="2000" b="1" u="none" strike="noStrike" cap="none" dirty="0">
                <a:solidFill>
                  <a:srgbClr val="0D266D"/>
                </a:solidFill>
                <a:latin typeface="Arial" panose="020B0604020202020204" pitchFamily="34" charset="0"/>
                <a:cs typeface="Arial" panose="020B0604020202020204" pitchFamily="34" charset="0"/>
                <a:sym typeface="Arial"/>
              </a:rPr>
              <a:t>Nous tenons à remercier les personnes suivantes pour leur contribution à ce manuel électronique :</a:t>
            </a:r>
          </a:p>
          <a:p>
            <a:pPr marL="0" marR="0" lvl="0" indent="0" algn="l" rtl="0">
              <a:lnSpc>
                <a:spcPct val="100000"/>
              </a:lnSpc>
              <a:spcBef>
                <a:spcPts val="0"/>
              </a:spcBef>
              <a:spcAft>
                <a:spcPts val="0"/>
              </a:spcAft>
              <a:buClr>
                <a:srgbClr val="000000"/>
              </a:buClr>
              <a:buSzPts val="1400"/>
              <a:buFont typeface="Arial"/>
              <a:buNone/>
            </a:pPr>
            <a:endParaRPr lang="fr-CA" sz="2000" b="1" dirty="0">
              <a:solidFill>
                <a:srgbClr val="0D266D"/>
              </a:solidFill>
              <a:latin typeface="Arial" panose="020B0604020202020204" pitchFamily="34" charset="0"/>
              <a:cs typeface="Arial" panose="020B0604020202020204" pitchFamily="34" charset="0"/>
              <a:sym typeface="Arial"/>
            </a:endParaRPr>
          </a:p>
          <a:p>
            <a:pPr>
              <a:buClr>
                <a:srgbClr val="000000"/>
              </a:buClr>
              <a:buSzPts val="1400"/>
            </a:pPr>
            <a:r>
              <a:rPr lang="fr-CA" sz="1950" dirty="0">
                <a:solidFill>
                  <a:srgbClr val="0D266D"/>
                </a:solidFill>
                <a:latin typeface="Arial" panose="020B0604020202020204" pitchFamily="34" charset="0"/>
                <a:cs typeface="Arial" panose="020B0604020202020204" pitchFamily="34" charset="0"/>
                <a:sym typeface="Arial"/>
              </a:rPr>
              <a:t>Daniel Harvey, patient partenaire</a:t>
            </a:r>
          </a:p>
          <a:p>
            <a:pPr>
              <a:buClr>
                <a:srgbClr val="000000"/>
              </a:buClr>
              <a:buSzPts val="1400"/>
            </a:pPr>
            <a:endParaRPr lang="fr-CA" sz="1950" dirty="0">
              <a:solidFill>
                <a:srgbClr val="0D266D"/>
              </a:solidFill>
              <a:latin typeface="Arial" panose="020B0604020202020204" pitchFamily="34" charset="0"/>
              <a:cs typeface="Arial" panose="020B0604020202020204" pitchFamily="34" charset="0"/>
              <a:sym typeface="Arial"/>
            </a:endParaRPr>
          </a:p>
          <a:p>
            <a:pPr>
              <a:buClr>
                <a:srgbClr val="000000"/>
              </a:buClr>
              <a:buSzPts val="1400"/>
            </a:pPr>
            <a:r>
              <a:rPr lang="fr-CA" sz="1950" dirty="0">
                <a:solidFill>
                  <a:srgbClr val="0D266D"/>
                </a:solidFill>
                <a:latin typeface="Arial" panose="020B0604020202020204" pitchFamily="34" charset="0"/>
                <a:cs typeface="Arial" panose="020B0604020202020204" pitchFamily="34" charset="0"/>
                <a:sym typeface="Arial"/>
              </a:rPr>
              <a:t>Josée Renaud, technicienne en intégration multimédia</a:t>
            </a:r>
            <a:endParaRPr lang="fr-CA" sz="1950" u="none" strike="noStrike" cap="none" dirty="0">
              <a:solidFill>
                <a:srgbClr val="0D266D"/>
              </a:solidFill>
              <a:latin typeface="Arial" panose="020B0604020202020204" pitchFamily="34" charset="0"/>
              <a:cs typeface="Arial" panose="020B0604020202020204" pitchFamily="34" charset="0"/>
              <a:sym typeface="Arial"/>
            </a:endParaRPr>
          </a:p>
          <a:p>
            <a:pPr>
              <a:buClr>
                <a:srgbClr val="000000"/>
              </a:buClr>
              <a:buSzPts val="1400"/>
            </a:pPr>
            <a:endParaRPr lang="fr-CA" sz="1950" dirty="0">
              <a:solidFill>
                <a:srgbClr val="0D266D"/>
              </a:solidFill>
              <a:latin typeface="Arial" panose="020B0604020202020204" pitchFamily="34" charset="0"/>
              <a:cs typeface="Arial" panose="020B0604020202020204" pitchFamily="34" charset="0"/>
              <a:sym typeface="Arial"/>
            </a:endParaRPr>
          </a:p>
          <a:p>
            <a:pPr>
              <a:buClr>
                <a:srgbClr val="000000"/>
              </a:buClr>
              <a:buSzPts val="1400"/>
            </a:pPr>
            <a:r>
              <a:rPr lang="fr-CA" sz="1950" dirty="0">
                <a:solidFill>
                  <a:srgbClr val="0D266D"/>
                </a:solidFill>
                <a:latin typeface="Arial" panose="020B0604020202020204" pitchFamily="34" charset="0"/>
                <a:cs typeface="Arial" panose="020B0604020202020204" pitchFamily="34" charset="0"/>
                <a:sym typeface="Arial"/>
              </a:rPr>
              <a:t>Julie </a:t>
            </a:r>
            <a:r>
              <a:rPr lang="fr-CA" sz="1950" dirty="0" err="1">
                <a:solidFill>
                  <a:srgbClr val="0D266D"/>
                </a:solidFill>
                <a:latin typeface="Arial" panose="020B0604020202020204" pitchFamily="34" charset="0"/>
                <a:cs typeface="Arial" panose="020B0604020202020204" pitchFamily="34" charset="0"/>
                <a:sym typeface="Arial"/>
              </a:rPr>
              <a:t>Labbé</a:t>
            </a:r>
            <a:r>
              <a:rPr lang="fr-CA" sz="1950" dirty="0">
                <a:solidFill>
                  <a:srgbClr val="0D266D"/>
                </a:solidFill>
                <a:latin typeface="Arial" panose="020B0604020202020204" pitchFamily="34" charset="0"/>
                <a:cs typeface="Arial" panose="020B0604020202020204" pitchFamily="34" charset="0"/>
                <a:sym typeface="Arial"/>
              </a:rPr>
              <a:t>, bibliothécaire</a:t>
            </a:r>
          </a:p>
          <a:p>
            <a:pPr>
              <a:buClr>
                <a:srgbClr val="000000"/>
              </a:buClr>
              <a:buSzPts val="1400"/>
            </a:pPr>
            <a:endParaRPr lang="fr-CA" sz="1950" dirty="0">
              <a:solidFill>
                <a:srgbClr val="0D266D"/>
              </a:solidFill>
              <a:latin typeface="Arial" panose="020B0604020202020204" pitchFamily="34" charset="0"/>
              <a:cs typeface="Arial" panose="020B0604020202020204" pitchFamily="34" charset="0"/>
              <a:sym typeface="Arial"/>
            </a:endParaRPr>
          </a:p>
          <a:p>
            <a:pPr>
              <a:buClr>
                <a:srgbClr val="000000"/>
              </a:buClr>
              <a:buSzPts val="1400"/>
            </a:pPr>
            <a:r>
              <a:rPr lang="fr-CA" sz="1950" dirty="0">
                <a:solidFill>
                  <a:srgbClr val="0D266D"/>
                </a:solidFill>
                <a:latin typeface="Arial" panose="020B0604020202020204" pitchFamily="34" charset="0"/>
                <a:cs typeface="Arial" panose="020B0604020202020204" pitchFamily="34" charset="0"/>
                <a:sym typeface="Arial"/>
              </a:rPr>
              <a:t>Luc Bérubé, technicien en informatique</a:t>
            </a:r>
          </a:p>
          <a:p>
            <a:pPr>
              <a:buClr>
                <a:srgbClr val="000000"/>
              </a:buClr>
              <a:buSzPts val="1400"/>
            </a:pPr>
            <a:endParaRPr lang="fr-CA" sz="1950" dirty="0">
              <a:solidFill>
                <a:srgbClr val="0D266D"/>
              </a:solidFill>
              <a:latin typeface="Arial" panose="020B0604020202020204" pitchFamily="34" charset="0"/>
              <a:cs typeface="Arial" panose="020B0604020202020204" pitchFamily="34" charset="0"/>
              <a:sym typeface="Arial"/>
            </a:endParaRPr>
          </a:p>
          <a:p>
            <a:pPr marL="0" marR="0" lvl="0" indent="0" algn="l" rtl="0">
              <a:lnSpc>
                <a:spcPct val="100000"/>
              </a:lnSpc>
              <a:spcBef>
                <a:spcPts val="0"/>
              </a:spcBef>
              <a:spcAft>
                <a:spcPts val="0"/>
              </a:spcAft>
              <a:buClr>
                <a:srgbClr val="000000"/>
              </a:buClr>
              <a:buSzPts val="1400"/>
              <a:buFont typeface="Arial"/>
              <a:buNone/>
            </a:pPr>
            <a:r>
              <a:rPr lang="fr-CA" sz="1950" u="none" strike="noStrike" cap="none" dirty="0">
                <a:solidFill>
                  <a:srgbClr val="0D266D"/>
                </a:solidFill>
                <a:latin typeface="Arial" panose="020B0604020202020204" pitchFamily="34" charset="0"/>
                <a:cs typeface="Arial" panose="020B0604020202020204" pitchFamily="34" charset="0"/>
                <a:sym typeface="Arial"/>
              </a:rPr>
              <a:t>Marc-Antoine Masse, étudiant au baccalauréat en kinésiologie</a:t>
            </a:r>
          </a:p>
          <a:p>
            <a:pPr marL="0" marR="0" lvl="0" indent="0" algn="l" rtl="0">
              <a:lnSpc>
                <a:spcPct val="100000"/>
              </a:lnSpc>
              <a:spcBef>
                <a:spcPts val="0"/>
              </a:spcBef>
              <a:spcAft>
                <a:spcPts val="0"/>
              </a:spcAft>
              <a:buClr>
                <a:srgbClr val="000000"/>
              </a:buClr>
              <a:buSzPts val="1400"/>
              <a:buFont typeface="Arial"/>
              <a:buNone/>
            </a:pPr>
            <a:endParaRPr lang="fr-CA" sz="1950" dirty="0">
              <a:solidFill>
                <a:srgbClr val="0D266D"/>
              </a:solidFill>
              <a:latin typeface="Arial" panose="020B0604020202020204" pitchFamily="34" charset="0"/>
              <a:cs typeface="Arial" panose="020B0604020202020204" pitchFamily="34" charset="0"/>
              <a:sym typeface="Arial"/>
            </a:endParaRPr>
          </a:p>
          <a:p>
            <a:pPr marL="0" marR="0" lvl="0" indent="0" algn="l" rtl="0">
              <a:lnSpc>
                <a:spcPct val="100000"/>
              </a:lnSpc>
              <a:spcBef>
                <a:spcPts val="0"/>
              </a:spcBef>
              <a:spcAft>
                <a:spcPts val="0"/>
              </a:spcAft>
              <a:buClr>
                <a:srgbClr val="000000"/>
              </a:buClr>
              <a:buSzPts val="1400"/>
              <a:buFont typeface="Arial"/>
              <a:buNone/>
            </a:pPr>
            <a:r>
              <a:rPr lang="fr-CA" sz="1950" u="none" strike="noStrike" cap="none" dirty="0">
                <a:solidFill>
                  <a:srgbClr val="0D266D"/>
                </a:solidFill>
                <a:latin typeface="Arial" panose="020B0604020202020204" pitchFamily="34" charset="0"/>
                <a:cs typeface="Arial" panose="020B0604020202020204" pitchFamily="34" charset="0"/>
                <a:sym typeface="Arial"/>
              </a:rPr>
              <a:t>Marie-Claude Blackburn, linguiste</a:t>
            </a:r>
          </a:p>
          <a:p>
            <a:pPr marL="0" marR="0" lvl="0" indent="0" algn="l" rtl="0">
              <a:lnSpc>
                <a:spcPct val="100000"/>
              </a:lnSpc>
              <a:spcBef>
                <a:spcPts val="0"/>
              </a:spcBef>
              <a:spcAft>
                <a:spcPts val="0"/>
              </a:spcAft>
              <a:buClr>
                <a:srgbClr val="000000"/>
              </a:buClr>
              <a:buSzPts val="1400"/>
              <a:buFont typeface="Arial"/>
              <a:buNone/>
            </a:pPr>
            <a:endParaRPr lang="fr-CA" sz="1950" u="none" strike="noStrike" cap="none" dirty="0">
              <a:solidFill>
                <a:srgbClr val="0D266D"/>
              </a:solidFill>
              <a:latin typeface="Arial" panose="020B0604020202020204" pitchFamily="34" charset="0"/>
              <a:cs typeface="Arial" panose="020B0604020202020204" pitchFamily="34" charset="0"/>
              <a:sym typeface="Arial"/>
            </a:endParaRPr>
          </a:p>
          <a:p>
            <a:pPr>
              <a:buClr>
                <a:srgbClr val="000000"/>
              </a:buClr>
              <a:buSzPts val="1400"/>
            </a:pPr>
            <a:r>
              <a:rPr lang="fr-CA" sz="1950" dirty="0">
                <a:solidFill>
                  <a:srgbClr val="0D266D"/>
                </a:solidFill>
                <a:latin typeface="Arial" panose="020B0604020202020204" pitchFamily="34" charset="0"/>
                <a:cs typeface="Arial" panose="020B0604020202020204" pitchFamily="34" charset="0"/>
                <a:sym typeface="Arial"/>
              </a:rPr>
              <a:t>Stéphanie Collard, conseillère pédagogique en technologies éducatives</a:t>
            </a:r>
            <a:endParaRPr lang="fr-CA" sz="2000" u="none" strike="noStrike" cap="none" dirty="0">
              <a:solidFill>
                <a:srgbClr val="0D266D"/>
              </a:solidFill>
              <a:latin typeface="Arial" panose="020B0604020202020204" pitchFamily="34" charset="0"/>
              <a:cs typeface="Arial" panose="020B0604020202020204" pitchFamily="34" charset="0"/>
              <a:sym typeface="Arial"/>
            </a:endParaRPr>
          </a:p>
          <a:p>
            <a:pPr marL="0" marR="0" lvl="0" indent="0" algn="l" rtl="0">
              <a:lnSpc>
                <a:spcPct val="100000"/>
              </a:lnSpc>
              <a:spcBef>
                <a:spcPts val="0"/>
              </a:spcBef>
              <a:spcAft>
                <a:spcPts val="0"/>
              </a:spcAft>
              <a:buClr>
                <a:srgbClr val="000000"/>
              </a:buClr>
              <a:buSzPts val="1400"/>
              <a:buFont typeface="Arial"/>
              <a:buNone/>
            </a:pPr>
            <a:endParaRPr lang="fr-CA" sz="2000" u="none" strike="noStrike" cap="none" dirty="0">
              <a:solidFill>
                <a:srgbClr val="0D266D"/>
              </a:solidFill>
              <a:latin typeface="Arial" panose="020B0604020202020204" pitchFamily="34" charset="0"/>
              <a:cs typeface="Arial" panose="020B0604020202020204" pitchFamily="34" charset="0"/>
              <a:sym typeface="Arial"/>
            </a:endParaRPr>
          </a:p>
          <a:p>
            <a:pPr marL="0" marR="0" lvl="0" indent="0" algn="l" rtl="0">
              <a:lnSpc>
                <a:spcPct val="100000"/>
              </a:lnSpc>
              <a:spcBef>
                <a:spcPts val="0"/>
              </a:spcBef>
              <a:spcAft>
                <a:spcPts val="0"/>
              </a:spcAft>
              <a:buClr>
                <a:srgbClr val="000000"/>
              </a:buClr>
              <a:buSzPts val="1400"/>
              <a:buFont typeface="Arial"/>
              <a:buNone/>
            </a:pPr>
            <a:endParaRPr lang="fr-CA" sz="2000" u="none" strike="noStrike" cap="none" dirty="0">
              <a:solidFill>
                <a:srgbClr val="0D266D"/>
              </a:solidFill>
              <a:latin typeface="Arial" panose="020B0604020202020204" pitchFamily="34" charset="0"/>
              <a:cs typeface="Arial" panose="020B0604020202020204" pitchFamily="34" charset="0"/>
              <a:sym typeface="Arial"/>
            </a:endParaRPr>
          </a:p>
        </p:txBody>
      </p:sp>
    </p:spTree>
    <p:extLst>
      <p:ext uri="{BB962C8B-B14F-4D97-AF65-F5344CB8AC3E}">
        <p14:creationId xmlns:p14="http://schemas.microsoft.com/office/powerpoint/2010/main" val="122268207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descr="Une image contenant texte, Graphique, Police, graphisme&#10;&#10;Description générée automatiquement">
            <a:extLst>
              <a:ext uri="{FF2B5EF4-FFF2-40B4-BE49-F238E27FC236}">
                <a16:creationId xmlns:a16="http://schemas.microsoft.com/office/drawing/2014/main" id="{AA726662-FA0F-4996-B09F-50A976A9E1CE}"/>
              </a:ext>
            </a:extLst>
          </p:cNvPr>
          <p:cNvPicPr>
            <a:picLocks noChangeAspect="1"/>
          </p:cNvPicPr>
          <p:nvPr/>
        </p:nvPicPr>
        <p:blipFill>
          <a:blip r:embed="rId3"/>
          <a:stretch>
            <a:fillRect/>
          </a:stretch>
        </p:blipFill>
        <p:spPr>
          <a:xfrm>
            <a:off x="3582647" y="4547017"/>
            <a:ext cx="2132352" cy="675534"/>
          </a:xfrm>
          <a:prstGeom prst="rect">
            <a:avLst/>
          </a:prstGeom>
        </p:spPr>
      </p:pic>
      <p:pic>
        <p:nvPicPr>
          <p:cNvPr id="9" name="Image 8" descr="Une image contenant Police, Graphique, logo, typographie&#10;&#10;Description générée automatiquement">
            <a:extLst>
              <a:ext uri="{FF2B5EF4-FFF2-40B4-BE49-F238E27FC236}">
                <a16:creationId xmlns:a16="http://schemas.microsoft.com/office/drawing/2014/main" id="{B4C20C2C-F54F-551F-FF5A-2BC00CC8B04B}"/>
              </a:ext>
            </a:extLst>
          </p:cNvPr>
          <p:cNvPicPr>
            <a:picLocks noChangeAspect="1"/>
          </p:cNvPicPr>
          <p:nvPr/>
        </p:nvPicPr>
        <p:blipFill>
          <a:blip r:embed="rId4"/>
          <a:stretch>
            <a:fillRect/>
          </a:stretch>
        </p:blipFill>
        <p:spPr>
          <a:xfrm>
            <a:off x="6106012" y="4712684"/>
            <a:ext cx="1176530" cy="365761"/>
          </a:xfrm>
          <a:prstGeom prst="rect">
            <a:avLst/>
          </a:prstGeom>
        </p:spPr>
      </p:pic>
      <p:sp>
        <p:nvSpPr>
          <p:cNvPr id="10" name="ZoneTexte 9">
            <a:extLst>
              <a:ext uri="{FF2B5EF4-FFF2-40B4-BE49-F238E27FC236}">
                <a16:creationId xmlns:a16="http://schemas.microsoft.com/office/drawing/2014/main" id="{9C39E247-D13A-F937-B320-476F5FD41C80}"/>
              </a:ext>
            </a:extLst>
          </p:cNvPr>
          <p:cNvSpPr txBox="1"/>
          <p:nvPr/>
        </p:nvSpPr>
        <p:spPr>
          <a:xfrm>
            <a:off x="1861458" y="5482565"/>
            <a:ext cx="5595256" cy="738664"/>
          </a:xfrm>
          <a:prstGeom prst="rect">
            <a:avLst/>
          </a:prstGeom>
          <a:noFill/>
        </p:spPr>
        <p:txBody>
          <a:bodyPr wrap="square" rtlCol="0">
            <a:spAutoFit/>
          </a:bodyPr>
          <a:lstStyle/>
          <a:p>
            <a:r>
              <a:rPr lang="fr-CA" sz="1400" b="1" dirty="0">
                <a:effectLst/>
              </a:rPr>
              <a:t>Pour citer ce scénario :</a:t>
            </a:r>
          </a:p>
          <a:p>
            <a:r>
              <a:rPr lang="fr-CA" sz="1400" dirty="0">
                <a:effectLst/>
              </a:rPr>
              <a:t>Blackburn, P. (2025). </a:t>
            </a:r>
            <a:r>
              <a:rPr lang="fr-CA" sz="1400" i="1" dirty="0">
                <a:effectLst/>
              </a:rPr>
              <a:t>L’exercice et la maladie artérielle périphérique</a:t>
            </a:r>
            <a:r>
              <a:rPr lang="fr-CA" sz="1400" dirty="0">
                <a:effectLst/>
              </a:rPr>
              <a:t>. </a:t>
            </a:r>
            <a:r>
              <a:rPr lang="fr-CA" sz="1400" dirty="0" err="1">
                <a:effectLst/>
              </a:rPr>
              <a:t>fabriqueREL</a:t>
            </a:r>
            <a:r>
              <a:rPr lang="fr-CA" sz="1400" dirty="0">
                <a:effectLst/>
              </a:rPr>
              <a:t>. Sous licence </a:t>
            </a:r>
            <a:r>
              <a:rPr lang="fr-CA" sz="1400" dirty="0">
                <a:hlinkClick r:id="rId5" tooltip="https://creativecommons.org/licenses/by-nc-sa/4.0/deed.fr"/>
              </a:rPr>
              <a:t>CC BY NC SA 4.0.</a:t>
            </a:r>
            <a:endParaRPr lang="fr-CA" sz="1400" dirty="0"/>
          </a:p>
        </p:txBody>
      </p:sp>
      <p:sp>
        <p:nvSpPr>
          <p:cNvPr id="12" name="Titre 11">
            <a:extLst>
              <a:ext uri="{FF2B5EF4-FFF2-40B4-BE49-F238E27FC236}">
                <a16:creationId xmlns:a16="http://schemas.microsoft.com/office/drawing/2014/main" id="{3CE53132-73F0-75D7-DC5E-34AD207A42B6}"/>
              </a:ext>
            </a:extLst>
          </p:cNvPr>
          <p:cNvSpPr>
            <a:spLocks noGrp="1"/>
          </p:cNvSpPr>
          <p:nvPr>
            <p:ph type="title"/>
          </p:nvPr>
        </p:nvSpPr>
        <p:spPr>
          <a:xfrm>
            <a:off x="3582647" y="845310"/>
            <a:ext cx="4207006" cy="736159"/>
          </a:xfrm>
        </p:spPr>
        <p:txBody>
          <a:bodyPr>
            <a:normAutofit fontScale="90000"/>
          </a:bodyPr>
          <a:lstStyle/>
          <a:p>
            <a:r>
              <a:rPr lang="fr-CA" dirty="0"/>
              <a:t>L’exercice et la maladie artérielle périphérique</a:t>
            </a:r>
          </a:p>
        </p:txBody>
      </p:sp>
      <p:cxnSp>
        <p:nvCxnSpPr>
          <p:cNvPr id="14" name="Connecteur droit 13">
            <a:extLst>
              <a:ext uri="{FF2B5EF4-FFF2-40B4-BE49-F238E27FC236}">
                <a16:creationId xmlns:a16="http://schemas.microsoft.com/office/drawing/2014/main" id="{8BE5D56D-AC82-9B65-E881-6668AA15DF42}"/>
              </a:ext>
            </a:extLst>
          </p:cNvPr>
          <p:cNvCxnSpPr/>
          <p:nvPr/>
        </p:nvCxnSpPr>
        <p:spPr>
          <a:xfrm>
            <a:off x="1861458" y="5366657"/>
            <a:ext cx="5497285" cy="0"/>
          </a:xfrm>
          <a:prstGeom prst="line">
            <a:avLst/>
          </a:prstGeom>
          <a:ln>
            <a:solidFill>
              <a:srgbClr val="D60B41"/>
            </a:solidFill>
          </a:ln>
        </p:spPr>
        <p:style>
          <a:lnRef idx="1">
            <a:schemeClr val="accent1"/>
          </a:lnRef>
          <a:fillRef idx="0">
            <a:schemeClr val="accent1"/>
          </a:fillRef>
          <a:effectRef idx="0">
            <a:schemeClr val="accent1"/>
          </a:effectRef>
          <a:fontRef idx="minor">
            <a:schemeClr val="tx1"/>
          </a:fontRef>
        </p:style>
      </p:cxnSp>
      <p:pic>
        <p:nvPicPr>
          <p:cNvPr id="16" name="Image 15" descr="Une image contenant Police, symbole, Graphique, capture d’écran&#10;&#10;Description générée automatiquement">
            <a:extLst>
              <a:ext uri="{FF2B5EF4-FFF2-40B4-BE49-F238E27FC236}">
                <a16:creationId xmlns:a16="http://schemas.microsoft.com/office/drawing/2014/main" id="{FB501383-D2F6-F87E-EE67-8DA3A139A0CB}"/>
              </a:ext>
            </a:extLst>
          </p:cNvPr>
          <p:cNvPicPr>
            <a:picLocks noChangeAspect="1"/>
          </p:cNvPicPr>
          <p:nvPr/>
        </p:nvPicPr>
        <p:blipFill>
          <a:blip r:embed="rId6"/>
          <a:stretch>
            <a:fillRect/>
          </a:stretch>
        </p:blipFill>
        <p:spPr>
          <a:xfrm>
            <a:off x="1952533" y="6221229"/>
            <a:ext cx="920633" cy="323660"/>
          </a:xfrm>
          <a:prstGeom prst="rect">
            <a:avLst/>
          </a:prstGeom>
        </p:spPr>
      </p:pic>
    </p:spTree>
    <p:extLst>
      <p:ext uri="{BB962C8B-B14F-4D97-AF65-F5344CB8AC3E}">
        <p14:creationId xmlns:p14="http://schemas.microsoft.com/office/powerpoint/2010/main" val="17902070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4127E27C-0DDC-5FA9-27E9-69BFF4B51DBF}"/>
              </a:ext>
            </a:extLst>
          </p:cNvPr>
          <p:cNvSpPr>
            <a:spLocks noGrp="1"/>
          </p:cNvSpPr>
          <p:nvPr>
            <p:ph type="title"/>
          </p:nvPr>
        </p:nvSpPr>
        <p:spPr/>
        <p:txBody>
          <a:bodyPr>
            <a:normAutofit/>
          </a:bodyPr>
          <a:lstStyle/>
          <a:p>
            <a:pPr algn="l"/>
            <a:r>
              <a:rPr lang="fr-CA" dirty="0"/>
              <a:t>Mise en situation</a:t>
            </a:r>
          </a:p>
        </p:txBody>
      </p:sp>
      <p:sp>
        <p:nvSpPr>
          <p:cNvPr id="13" name="Espace réservé du texte 12">
            <a:extLst>
              <a:ext uri="{FF2B5EF4-FFF2-40B4-BE49-F238E27FC236}">
                <a16:creationId xmlns:a16="http://schemas.microsoft.com/office/drawing/2014/main" id="{E1658718-4E6C-6B3F-B2D7-7974724CEBB9}"/>
              </a:ext>
            </a:extLst>
          </p:cNvPr>
          <p:cNvSpPr>
            <a:spLocks noGrp="1"/>
          </p:cNvSpPr>
          <p:nvPr>
            <p:ph type="body" idx="2"/>
          </p:nvPr>
        </p:nvSpPr>
        <p:spPr>
          <a:xfrm>
            <a:off x="239743" y="6387994"/>
            <a:ext cx="2312957" cy="230073"/>
          </a:xfrm>
        </p:spPr>
        <p:txBody>
          <a:bodyPr/>
          <a:lstStyle/>
          <a:p>
            <a:r>
              <a:rPr lang="fr-CA" dirty="0"/>
              <a:t>Maladie artérielle périphérique</a:t>
            </a:r>
          </a:p>
        </p:txBody>
      </p:sp>
      <p:pic>
        <p:nvPicPr>
          <p:cNvPr id="7" name="Graphique 6" descr="Cœur avec battements avec un remplissage uni">
            <a:extLst>
              <a:ext uri="{FF2B5EF4-FFF2-40B4-BE49-F238E27FC236}">
                <a16:creationId xmlns:a16="http://schemas.microsoft.com/office/drawing/2014/main" id="{A80E5176-8741-F038-C9F7-1E6A1278A21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60307" y="17251"/>
            <a:ext cx="1302589" cy="1302589"/>
          </a:xfrm>
          <a:prstGeom prst="rect">
            <a:avLst/>
          </a:prstGeom>
        </p:spPr>
      </p:pic>
      <p:sp>
        <p:nvSpPr>
          <p:cNvPr id="8" name="Google Shape;111;p6">
            <a:extLst>
              <a:ext uri="{FF2B5EF4-FFF2-40B4-BE49-F238E27FC236}">
                <a16:creationId xmlns:a16="http://schemas.microsoft.com/office/drawing/2014/main" id="{B4043478-100D-DA8C-4ABF-207F7B1F510F}"/>
              </a:ext>
            </a:extLst>
          </p:cNvPr>
          <p:cNvSpPr txBox="1"/>
          <p:nvPr/>
        </p:nvSpPr>
        <p:spPr>
          <a:xfrm>
            <a:off x="5043488" y="1666344"/>
            <a:ext cx="4023311" cy="4936753"/>
          </a:xfrm>
          <a:prstGeom prst="rect">
            <a:avLst/>
          </a:prstGeom>
          <a:noFill/>
          <a:ln>
            <a:noFill/>
          </a:ln>
        </p:spPr>
        <p:txBody>
          <a:bodyPr spcFirstLastPara="1" wrap="square" lIns="91425" tIns="91425" rIns="91425" bIns="91425" anchor="t" anchorCtr="0">
            <a:noAutofit/>
          </a:bodyPr>
          <a:lstStyle/>
          <a:p>
            <a:r>
              <a:rPr lang="fr-FR" kern="100" dirty="0">
                <a:solidFill>
                  <a:srgbClr val="0D266D"/>
                </a:solidFill>
                <a:effectLst/>
                <a:latin typeface="Arial" panose="020B0604020202020204" pitchFamily="34" charset="0"/>
                <a:ea typeface="Aptos" panose="020B0004020202020204" pitchFamily="34" charset="0"/>
                <a:cs typeface="Arial" panose="020B0604020202020204" pitchFamily="34" charset="0"/>
              </a:rPr>
              <a:t>Monsieur Laprise, </a:t>
            </a:r>
            <a:r>
              <a:rPr lang="fr-FR" kern="100" dirty="0">
                <a:solidFill>
                  <a:srgbClr val="0D266D"/>
                </a:solidFill>
                <a:latin typeface="Arial" panose="020B0604020202020204" pitchFamily="34" charset="0"/>
                <a:ea typeface="Aptos" panose="020B0004020202020204" pitchFamily="34" charset="0"/>
                <a:cs typeface="Arial" panose="020B0604020202020204" pitchFamily="34" charset="0"/>
              </a:rPr>
              <a:t>âgé de</a:t>
            </a:r>
            <a:r>
              <a:rPr lang="fr-FR" kern="100" dirty="0">
                <a:solidFill>
                  <a:srgbClr val="0D266D"/>
                </a:solidFill>
                <a:effectLst/>
                <a:latin typeface="Arial" panose="020B0604020202020204" pitchFamily="34" charset="0"/>
                <a:ea typeface="Aptos" panose="020B0004020202020204" pitchFamily="34" charset="0"/>
                <a:cs typeface="Arial" panose="020B0604020202020204" pitchFamily="34" charset="0"/>
              </a:rPr>
              <a:t> 74 ans, est référé par son médecin en kinésiologie. Il présente une hypercholestérolémie et un diabète de type 2. Il a eu un infarctus du myocarde il y a 5 ans et deux endoprothèses ont été installées au niveau des artères coronaires. Vous suivez monsieur Laprise depuis ce temps et </a:t>
            </a:r>
            <a:r>
              <a:rPr lang="fr-FR" kern="100" dirty="0">
                <a:solidFill>
                  <a:srgbClr val="0D266D"/>
                </a:solidFill>
                <a:latin typeface="Arial" panose="020B0604020202020204" pitchFamily="34" charset="0"/>
                <a:ea typeface="Aptos" panose="020B0004020202020204" pitchFamily="34" charset="0"/>
                <a:cs typeface="Arial" panose="020B0604020202020204" pitchFamily="34" charset="0"/>
              </a:rPr>
              <a:t>vous ne l</a:t>
            </a:r>
            <a:r>
              <a:rPr lang="fr-FR" kern="100" dirty="0">
                <a:solidFill>
                  <a:srgbClr val="0D266D"/>
                </a:solidFill>
                <a:effectLst/>
                <a:latin typeface="Arial" panose="020B0604020202020204" pitchFamily="34" charset="0"/>
                <a:ea typeface="Aptos" panose="020B0004020202020204" pitchFamily="34" charset="0"/>
                <a:cs typeface="Arial" panose="020B0604020202020204" pitchFamily="34" charset="0"/>
              </a:rPr>
              <a:t>’avez pas vu depuis 3 mois. </a:t>
            </a:r>
            <a:endParaRPr lang="fr-FR" kern="100" dirty="0">
              <a:solidFill>
                <a:srgbClr val="0D266D"/>
              </a:solidFill>
              <a:latin typeface="Arial" panose="020B0604020202020204" pitchFamily="34" charset="0"/>
              <a:ea typeface="Aptos" panose="020B0004020202020204" pitchFamily="34" charset="0"/>
              <a:cs typeface="Arial" panose="020B0604020202020204" pitchFamily="34" charset="0"/>
            </a:endParaRPr>
          </a:p>
        </p:txBody>
      </p:sp>
      <p:sp>
        <p:nvSpPr>
          <p:cNvPr id="6" name="ZoneTexte 5">
            <a:extLst>
              <a:ext uri="{FF2B5EF4-FFF2-40B4-BE49-F238E27FC236}">
                <a16:creationId xmlns:a16="http://schemas.microsoft.com/office/drawing/2014/main" id="{5451C5EF-784B-12B8-238A-63E2D19B5E7F}"/>
              </a:ext>
            </a:extLst>
          </p:cNvPr>
          <p:cNvSpPr txBox="1"/>
          <p:nvPr/>
        </p:nvSpPr>
        <p:spPr>
          <a:xfrm>
            <a:off x="5043488" y="5000394"/>
            <a:ext cx="3284649" cy="923330"/>
          </a:xfrm>
          <a:prstGeom prst="rect">
            <a:avLst/>
          </a:prstGeom>
          <a:noFill/>
        </p:spPr>
        <p:txBody>
          <a:bodyPr wrap="square">
            <a:spAutoFit/>
          </a:bodyPr>
          <a:lstStyle/>
          <a:p>
            <a:r>
              <a:rPr lang="fr-CA" sz="1800" b="1" i="0" u="none" strike="noStrike" cap="none" dirty="0">
                <a:solidFill>
                  <a:srgbClr val="0D266D"/>
                </a:solidFill>
                <a:latin typeface="Arial" panose="020B0604020202020204" pitchFamily="34" charset="0"/>
                <a:ea typeface="Arial"/>
                <a:cs typeface="Arial" panose="020B0604020202020204" pitchFamily="34" charset="0"/>
                <a:sym typeface="Arial"/>
              </a:rPr>
              <a:t>Écoutez la vidéo suivante </a:t>
            </a:r>
            <a:br>
              <a:rPr lang="fr-CA" sz="1800" b="1" i="0" u="none" strike="noStrike" cap="none" dirty="0">
                <a:solidFill>
                  <a:srgbClr val="0D266D"/>
                </a:solidFill>
                <a:latin typeface="Arial" panose="020B0604020202020204" pitchFamily="34" charset="0"/>
                <a:ea typeface="Arial"/>
                <a:cs typeface="Arial" panose="020B0604020202020204" pitchFamily="34" charset="0"/>
                <a:sym typeface="Arial"/>
              </a:rPr>
            </a:br>
            <a:r>
              <a:rPr lang="fr-CA" sz="1800" b="1" i="0" u="none" strike="noStrike" cap="none" dirty="0">
                <a:solidFill>
                  <a:srgbClr val="0D266D"/>
                </a:solidFill>
                <a:latin typeface="Arial" panose="020B0604020202020204" pitchFamily="34" charset="0"/>
                <a:ea typeface="Arial"/>
                <a:cs typeface="Arial" panose="020B0604020202020204" pitchFamily="34" charset="0"/>
                <a:sym typeface="Arial"/>
              </a:rPr>
              <a:t>et notez les informations importantes sur une feuille. </a:t>
            </a:r>
            <a:endParaRPr lang="fr-CA" sz="1400" b="1" i="0" u="none" strike="noStrike" cap="none" dirty="0">
              <a:solidFill>
                <a:srgbClr val="0D266D"/>
              </a:solidFill>
              <a:latin typeface="Arial" panose="020B0604020202020204" pitchFamily="34" charset="0"/>
              <a:ea typeface="Arial"/>
              <a:cs typeface="Arial" panose="020B0604020202020204" pitchFamily="34" charset="0"/>
              <a:sym typeface="Arial"/>
            </a:endParaRPr>
          </a:p>
        </p:txBody>
      </p:sp>
      <p:pic>
        <p:nvPicPr>
          <p:cNvPr id="11" name="Image 10">
            <a:extLst>
              <a:ext uri="{FF2B5EF4-FFF2-40B4-BE49-F238E27FC236}">
                <a16:creationId xmlns:a16="http://schemas.microsoft.com/office/drawing/2014/main" id="{BEF6BE5A-B0DC-1F8B-FCC5-515C527671BD}"/>
              </a:ext>
            </a:extLst>
          </p:cNvPr>
          <p:cNvPicPr>
            <a:picLocks noChangeAspect="1"/>
          </p:cNvPicPr>
          <p:nvPr/>
        </p:nvPicPr>
        <p:blipFill>
          <a:blip r:embed="rId5"/>
          <a:stretch>
            <a:fillRect/>
          </a:stretch>
        </p:blipFill>
        <p:spPr>
          <a:xfrm>
            <a:off x="287369" y="1824798"/>
            <a:ext cx="4561650" cy="3421238"/>
          </a:xfrm>
          <a:prstGeom prst="rect">
            <a:avLst/>
          </a:prstGeom>
        </p:spPr>
      </p:pic>
      <p:sp>
        <p:nvSpPr>
          <p:cNvPr id="4" name="ZoneTexte 3">
            <a:extLst>
              <a:ext uri="{FF2B5EF4-FFF2-40B4-BE49-F238E27FC236}">
                <a16:creationId xmlns:a16="http://schemas.microsoft.com/office/drawing/2014/main" id="{CEBED7D3-0321-BAE4-9346-26FC0BE155B2}"/>
              </a:ext>
            </a:extLst>
          </p:cNvPr>
          <p:cNvSpPr txBox="1"/>
          <p:nvPr/>
        </p:nvSpPr>
        <p:spPr>
          <a:xfrm>
            <a:off x="214789" y="5402769"/>
            <a:ext cx="3633311" cy="1077218"/>
          </a:xfrm>
          <a:prstGeom prst="rect">
            <a:avLst/>
          </a:prstGeom>
          <a:noFill/>
        </p:spPr>
        <p:txBody>
          <a:bodyPr wrap="square">
            <a:spAutoFit/>
          </a:bodyPr>
          <a:lstStyle/>
          <a:p>
            <a:r>
              <a:rPr lang="fr-FR" sz="1600" dirty="0">
                <a:solidFill>
                  <a:srgbClr val="0D266D"/>
                </a:solidFill>
                <a:latin typeface="Arial" panose="020B0604020202020204" pitchFamily="34" charset="0"/>
                <a:cs typeface="Arial" panose="020B0604020202020204" pitchFamily="34" charset="0"/>
                <a:hlinkClick r:id="rId6"/>
              </a:rPr>
              <a:t>https://uqac.ca.panopto.com/Panopto/Pages/Viewer.aspx?id=1856fd89-adcb-4fec-94b7-b29e00e93a7a</a:t>
            </a:r>
            <a:endParaRPr lang="fr-FR" sz="1600" dirty="0">
              <a:solidFill>
                <a:srgbClr val="0D266D"/>
              </a:solidFill>
              <a:latin typeface="Arial" panose="020B0604020202020204" pitchFamily="34" charset="0"/>
              <a:cs typeface="Arial" panose="020B0604020202020204" pitchFamily="34" charset="0"/>
            </a:endParaRPr>
          </a:p>
          <a:p>
            <a:endParaRPr lang="fr-FR" sz="1600" dirty="0">
              <a:solidFill>
                <a:srgbClr val="0D266D"/>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406545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9">
          <a:extLst>
            <a:ext uri="{FF2B5EF4-FFF2-40B4-BE49-F238E27FC236}">
              <a16:creationId xmlns:a16="http://schemas.microsoft.com/office/drawing/2014/main" id="{2C0B4CCE-CB48-F181-53A0-C9473FB20525}"/>
            </a:ext>
          </a:extLst>
        </p:cNvPr>
        <p:cNvGrpSpPr/>
        <p:nvPr/>
      </p:nvGrpSpPr>
      <p:grpSpPr>
        <a:xfrm>
          <a:off x="0" y="0"/>
          <a:ext cx="0" cy="0"/>
          <a:chOff x="0" y="0"/>
          <a:chExt cx="0" cy="0"/>
        </a:xfrm>
      </p:grpSpPr>
      <p:sp>
        <p:nvSpPr>
          <p:cNvPr id="3" name="Google Shape;111;p6">
            <a:extLst>
              <a:ext uri="{FF2B5EF4-FFF2-40B4-BE49-F238E27FC236}">
                <a16:creationId xmlns:a16="http://schemas.microsoft.com/office/drawing/2014/main" id="{9AFEF6E5-E946-77F7-CB91-C5FB431C504A}"/>
              </a:ext>
            </a:extLst>
          </p:cNvPr>
          <p:cNvSpPr txBox="1"/>
          <p:nvPr/>
        </p:nvSpPr>
        <p:spPr>
          <a:xfrm>
            <a:off x="467862" y="1203681"/>
            <a:ext cx="8235684" cy="5528867"/>
          </a:xfrm>
          <a:prstGeom prst="rect">
            <a:avLst/>
          </a:prstGeom>
          <a:noFill/>
          <a:ln>
            <a:noFill/>
          </a:ln>
        </p:spPr>
        <p:txBody>
          <a:bodyPr spcFirstLastPara="1" wrap="square" lIns="91425" tIns="91425" rIns="91425" bIns="91425" anchor="t" anchorCtr="0">
            <a:noAutofit/>
          </a:bodyPr>
          <a:lstStyle/>
          <a:p>
            <a:endParaRPr lang="fr-FR" sz="2600" kern="100" dirty="0">
              <a:solidFill>
                <a:srgbClr val="0D266D"/>
              </a:solidFill>
              <a:effectLst/>
              <a:latin typeface="Arial" panose="020B0604020202020204" pitchFamily="34" charset="0"/>
              <a:ea typeface="Aptos" panose="020B0004020202020204" pitchFamily="34" charset="0"/>
              <a:cs typeface="Arial" panose="020B0604020202020204" pitchFamily="34" charset="0"/>
            </a:endParaRPr>
          </a:p>
          <a:p>
            <a:r>
              <a:rPr lang="fr-CA" sz="2600" kern="100" dirty="0">
                <a:solidFill>
                  <a:srgbClr val="0D266D"/>
                </a:solidFill>
                <a:effectLst/>
                <a:latin typeface="Arial" panose="020B0604020202020204" pitchFamily="34" charset="0"/>
                <a:ea typeface="Aptos" panose="020B0004020202020204" pitchFamily="34" charset="0"/>
                <a:cs typeface="Arial" panose="020B0604020202020204" pitchFamily="34" charset="0"/>
              </a:rPr>
              <a:t>Le diabète de type 2 est une maladie chronique qui se caractérise pa</a:t>
            </a:r>
            <a:r>
              <a:rPr lang="fr-CA" sz="2600" kern="100" dirty="0">
                <a:solidFill>
                  <a:srgbClr val="0D266D"/>
                </a:solidFill>
                <a:latin typeface="Arial" panose="020B0604020202020204" pitchFamily="34" charset="0"/>
                <a:ea typeface="Aptos" panose="020B0004020202020204" pitchFamily="34" charset="0"/>
                <a:cs typeface="Arial" panose="020B0604020202020204" pitchFamily="34" charset="0"/>
              </a:rPr>
              <a:t>r une augmentation de la glycémie (augmentation des taux de glucose sanguin). Les notions entourant le diabète de type 2 seront vues dans un cours ultérieur. </a:t>
            </a:r>
            <a:endParaRPr lang="fr-CA" sz="2600" b="0" i="0" u="none" strike="noStrike" cap="none" dirty="0">
              <a:solidFill>
                <a:srgbClr val="0D266D"/>
              </a:solidFill>
              <a:latin typeface="Arial" panose="020B0604020202020204" pitchFamily="34" charset="0"/>
              <a:ea typeface="Arial"/>
              <a:cs typeface="Arial" panose="020B0604020202020204" pitchFamily="34" charset="0"/>
              <a:sym typeface="Arial"/>
            </a:endParaRPr>
          </a:p>
          <a:p>
            <a:endParaRPr lang="fr-FR" sz="2600" kern="100" dirty="0">
              <a:solidFill>
                <a:srgbClr val="0D266D"/>
              </a:solidFill>
              <a:effectLst/>
              <a:latin typeface="Arial" panose="020B0604020202020204" pitchFamily="34" charset="0"/>
              <a:ea typeface="Aptos" panose="020B0004020202020204" pitchFamily="34" charset="0"/>
              <a:cs typeface="Arial" panose="020B0604020202020204" pitchFamily="34" charset="0"/>
            </a:endParaRPr>
          </a:p>
          <a:p>
            <a:endParaRPr lang="fr-FR" sz="2600" kern="100" dirty="0">
              <a:solidFill>
                <a:srgbClr val="0D266D"/>
              </a:solidFill>
              <a:latin typeface="Arial" panose="020B0604020202020204" pitchFamily="34" charset="0"/>
              <a:ea typeface="Aptos" panose="020B0004020202020204" pitchFamily="34" charset="0"/>
              <a:cs typeface="Arial" panose="020B0604020202020204" pitchFamily="34" charset="0"/>
            </a:endParaRPr>
          </a:p>
          <a:p>
            <a:endParaRPr lang="fr-CA" sz="2600" kern="100" dirty="0">
              <a:solidFill>
                <a:srgbClr val="0D266D"/>
              </a:solidFill>
              <a:effectLst/>
              <a:latin typeface="Arial" panose="020B0604020202020204" pitchFamily="34" charset="0"/>
              <a:ea typeface="Aptos" panose="020B0004020202020204" pitchFamily="34" charset="0"/>
              <a:cs typeface="Arial" panose="020B0604020202020204" pitchFamily="34" charset="0"/>
            </a:endParaRPr>
          </a:p>
          <a:p>
            <a:pPr marL="0" marR="0" lvl="0" indent="0" rtl="0">
              <a:lnSpc>
                <a:spcPct val="90000"/>
              </a:lnSpc>
              <a:spcBef>
                <a:spcPts val="1200"/>
              </a:spcBef>
              <a:spcAft>
                <a:spcPts val="0"/>
              </a:spcAft>
              <a:buClr>
                <a:schemeClr val="dk1"/>
              </a:buClr>
              <a:buSzPts val="1800"/>
              <a:buFont typeface="Arial"/>
              <a:buNone/>
            </a:pPr>
            <a:endParaRPr sz="2600" b="1" i="0" u="none" strike="noStrike" cap="none" dirty="0">
              <a:solidFill>
                <a:srgbClr val="0D266D"/>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6866078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60">
          <a:extLst>
            <a:ext uri="{FF2B5EF4-FFF2-40B4-BE49-F238E27FC236}">
              <a16:creationId xmlns:a16="http://schemas.microsoft.com/office/drawing/2014/main" id="{0569A937-1BD5-987E-C258-32B9B7BB812A}"/>
            </a:ext>
          </a:extLst>
        </p:cNvPr>
        <p:cNvGrpSpPr/>
        <p:nvPr/>
      </p:nvGrpSpPr>
      <p:grpSpPr>
        <a:xfrm>
          <a:off x="0" y="0"/>
          <a:ext cx="0" cy="0"/>
          <a:chOff x="0" y="0"/>
          <a:chExt cx="0" cy="0"/>
        </a:xfrm>
      </p:grpSpPr>
      <p:sp>
        <p:nvSpPr>
          <p:cNvPr id="4" name="Google Shape;515;p47">
            <a:extLst>
              <a:ext uri="{FF2B5EF4-FFF2-40B4-BE49-F238E27FC236}">
                <a16:creationId xmlns:a16="http://schemas.microsoft.com/office/drawing/2014/main" id="{E2881285-5809-37B5-BF98-4A49FC2187F6}"/>
              </a:ext>
            </a:extLst>
          </p:cNvPr>
          <p:cNvSpPr txBox="1"/>
          <p:nvPr/>
        </p:nvSpPr>
        <p:spPr>
          <a:xfrm>
            <a:off x="480955" y="3653098"/>
            <a:ext cx="8171974" cy="3057003"/>
          </a:xfrm>
          <a:prstGeom prst="rect">
            <a:avLst/>
          </a:prstGeom>
          <a:noFill/>
          <a:ln>
            <a:noFill/>
          </a:ln>
        </p:spPr>
        <p:txBody>
          <a:bodyPr spcFirstLastPara="1" wrap="square" lIns="91425" tIns="91425" rIns="91425" bIns="91425" anchor="t" anchorCtr="0">
            <a:noAutofit/>
          </a:bodyPr>
          <a:lstStyle/>
          <a:p>
            <a:pPr marR="0" lvl="0" algn="just" rtl="0">
              <a:lnSpc>
                <a:spcPct val="90000"/>
              </a:lnSpc>
              <a:spcBef>
                <a:spcPts val="0"/>
              </a:spcBef>
              <a:spcAft>
                <a:spcPts val="0"/>
              </a:spcAft>
              <a:buClr>
                <a:srgbClr val="0D266D"/>
              </a:buClr>
              <a:buSzPts val="1800"/>
            </a:pPr>
            <a:r>
              <a:rPr lang="fr-CA" b="1" i="0" u="none" strike="noStrike" cap="none" dirty="0">
                <a:solidFill>
                  <a:srgbClr val="0D266D"/>
                </a:solidFill>
                <a:latin typeface="Arial" panose="020B0604020202020204" pitchFamily="34" charset="0"/>
                <a:ea typeface="Arial"/>
                <a:cs typeface="Arial" panose="020B0604020202020204" pitchFamily="34" charset="0"/>
                <a:sym typeface="Arial"/>
              </a:rPr>
              <a:t>Prescription de l’exercice musculaire que vous aviez donné à monsieur Laprise :</a:t>
            </a:r>
            <a:endParaRPr b="1" i="0" u="none" strike="noStrike" cap="none" dirty="0">
              <a:solidFill>
                <a:srgbClr val="0D266D"/>
              </a:solidFill>
              <a:latin typeface="Arial" panose="020B0604020202020204" pitchFamily="34" charset="0"/>
              <a:ea typeface="Arial"/>
              <a:cs typeface="Arial" panose="020B0604020202020204" pitchFamily="34" charset="0"/>
              <a:sym typeface="Arial"/>
            </a:endParaRPr>
          </a:p>
          <a:p>
            <a:pPr marL="0" marR="0" lvl="0" indent="0" algn="just" rtl="0">
              <a:lnSpc>
                <a:spcPct val="90000"/>
              </a:lnSpc>
              <a:spcBef>
                <a:spcPts val="0"/>
              </a:spcBef>
              <a:spcAft>
                <a:spcPts val="0"/>
              </a:spcAft>
              <a:buClr>
                <a:schemeClr val="dk1"/>
              </a:buClr>
              <a:buSzPts val="1800"/>
              <a:buFont typeface="Arial"/>
              <a:buNone/>
            </a:pPr>
            <a:endParaRPr b="0" i="0" u="none" strike="noStrike" cap="none" dirty="0">
              <a:solidFill>
                <a:srgbClr val="0D266D"/>
              </a:solidFill>
              <a:latin typeface="Arial" panose="020B0604020202020204" pitchFamily="34" charset="0"/>
              <a:ea typeface="Arial"/>
              <a:cs typeface="Arial" panose="020B0604020202020204" pitchFamily="34" charset="0"/>
              <a:sym typeface="Arial"/>
            </a:endParaRPr>
          </a:p>
          <a:p>
            <a:pPr marL="0" marR="0" lvl="0" indent="0" algn="just" rtl="0">
              <a:lnSpc>
                <a:spcPct val="90000"/>
              </a:lnSpc>
              <a:spcBef>
                <a:spcPts val="0"/>
              </a:spcBef>
              <a:spcAft>
                <a:spcPts val="0"/>
              </a:spcAft>
              <a:buClr>
                <a:srgbClr val="0D266D"/>
              </a:buClr>
              <a:buSzPts val="1800"/>
              <a:buFont typeface="Arial"/>
              <a:buNone/>
            </a:pPr>
            <a:r>
              <a:rPr lang="fr-CA" b="1" i="0" u="none" strike="noStrike" cap="none" dirty="0">
                <a:solidFill>
                  <a:srgbClr val="0D266D"/>
                </a:solidFill>
                <a:latin typeface="Arial" panose="020B0604020202020204" pitchFamily="34" charset="0"/>
                <a:ea typeface="Arial"/>
                <a:cs typeface="Arial" panose="020B0604020202020204" pitchFamily="34" charset="0"/>
                <a:sym typeface="Arial"/>
              </a:rPr>
              <a:t>Fréquence :</a:t>
            </a:r>
            <a:r>
              <a:rPr lang="fr-CA" b="0" i="0" u="none" strike="noStrike" cap="none" dirty="0">
                <a:solidFill>
                  <a:srgbClr val="0D266D"/>
                </a:solidFill>
                <a:latin typeface="Arial" panose="020B0604020202020204" pitchFamily="34" charset="0"/>
                <a:ea typeface="Arial"/>
                <a:cs typeface="Arial" panose="020B0604020202020204" pitchFamily="34" charset="0"/>
                <a:sym typeface="Arial"/>
              </a:rPr>
              <a:t>	2 à 3 fois par semaine sur des jours non consécutifs</a:t>
            </a:r>
            <a:endParaRPr b="0" i="0" u="none" strike="noStrike" cap="none" dirty="0">
              <a:solidFill>
                <a:srgbClr val="0D266D"/>
              </a:solidFill>
              <a:latin typeface="Arial" panose="020B0604020202020204" pitchFamily="34" charset="0"/>
              <a:ea typeface="Arial"/>
              <a:cs typeface="Arial" panose="020B0604020202020204" pitchFamily="34" charset="0"/>
              <a:sym typeface="Arial"/>
            </a:endParaRPr>
          </a:p>
          <a:p>
            <a:pPr marL="0" marR="0" lvl="0" indent="0" algn="just" rtl="0">
              <a:lnSpc>
                <a:spcPct val="90000"/>
              </a:lnSpc>
              <a:spcBef>
                <a:spcPts val="0"/>
              </a:spcBef>
              <a:spcAft>
                <a:spcPts val="0"/>
              </a:spcAft>
              <a:buClr>
                <a:schemeClr val="dk1"/>
              </a:buClr>
              <a:buSzPts val="1800"/>
              <a:buFont typeface="Arial"/>
              <a:buNone/>
            </a:pPr>
            <a:endParaRPr b="0" i="0" u="none" strike="noStrike" cap="none" dirty="0">
              <a:solidFill>
                <a:srgbClr val="0D266D"/>
              </a:solidFill>
              <a:latin typeface="Arial" panose="020B0604020202020204" pitchFamily="34" charset="0"/>
              <a:ea typeface="Arial"/>
              <a:cs typeface="Arial" panose="020B0604020202020204" pitchFamily="34" charset="0"/>
              <a:sym typeface="Arial"/>
            </a:endParaRPr>
          </a:p>
          <a:p>
            <a:pPr marL="0" marR="0" lvl="0" indent="0" algn="just" rtl="0">
              <a:lnSpc>
                <a:spcPct val="90000"/>
              </a:lnSpc>
              <a:spcBef>
                <a:spcPts val="0"/>
              </a:spcBef>
              <a:spcAft>
                <a:spcPts val="0"/>
              </a:spcAft>
              <a:buClr>
                <a:srgbClr val="0D266D"/>
              </a:buClr>
              <a:buSzPts val="1800"/>
              <a:buFont typeface="Arial"/>
              <a:buNone/>
            </a:pPr>
            <a:r>
              <a:rPr lang="fr-CA" b="1" i="0" u="none" strike="noStrike" cap="none" dirty="0">
                <a:solidFill>
                  <a:srgbClr val="0D266D"/>
                </a:solidFill>
                <a:latin typeface="Arial" panose="020B0604020202020204" pitchFamily="34" charset="0"/>
                <a:ea typeface="Arial"/>
                <a:cs typeface="Arial" panose="020B0604020202020204" pitchFamily="34" charset="0"/>
                <a:sym typeface="Arial"/>
              </a:rPr>
              <a:t>Intensité :</a:t>
            </a:r>
            <a:r>
              <a:rPr lang="fr-CA" b="0" i="0" u="none" strike="noStrike" cap="none" dirty="0">
                <a:solidFill>
                  <a:srgbClr val="0D266D"/>
                </a:solidFill>
                <a:latin typeface="Arial" panose="020B0604020202020204" pitchFamily="34" charset="0"/>
                <a:ea typeface="Arial"/>
                <a:cs typeface="Arial" panose="020B0604020202020204" pitchFamily="34" charset="0"/>
                <a:sym typeface="Arial"/>
              </a:rPr>
              <a:t>	12 répétitions </a:t>
            </a:r>
            <a:endParaRPr b="0" i="0" u="none" strike="noStrike" cap="none" dirty="0">
              <a:solidFill>
                <a:srgbClr val="0D266D"/>
              </a:solidFill>
              <a:latin typeface="Arial" panose="020B0604020202020204" pitchFamily="34" charset="0"/>
              <a:ea typeface="Arial"/>
              <a:cs typeface="Arial" panose="020B0604020202020204" pitchFamily="34" charset="0"/>
              <a:sym typeface="Arial"/>
            </a:endParaRPr>
          </a:p>
          <a:p>
            <a:pPr marL="0" marR="0" lvl="0" indent="0" algn="just" rtl="0">
              <a:lnSpc>
                <a:spcPct val="90000"/>
              </a:lnSpc>
              <a:spcBef>
                <a:spcPts val="0"/>
              </a:spcBef>
              <a:spcAft>
                <a:spcPts val="0"/>
              </a:spcAft>
              <a:buClr>
                <a:srgbClr val="0D266D"/>
              </a:buClr>
              <a:buSzPts val="1800"/>
              <a:buFont typeface="Arial"/>
              <a:buNone/>
            </a:pPr>
            <a:r>
              <a:rPr lang="fr-CA" b="0" i="0" u="none" strike="noStrike" cap="none" dirty="0">
                <a:solidFill>
                  <a:srgbClr val="0D266D"/>
                </a:solidFill>
                <a:latin typeface="Arial" panose="020B0604020202020204" pitchFamily="34" charset="0"/>
                <a:ea typeface="Arial"/>
                <a:cs typeface="Arial" panose="020B0604020202020204" pitchFamily="34" charset="0"/>
                <a:sym typeface="Arial"/>
              </a:rPr>
              <a:t>		</a:t>
            </a:r>
            <a:r>
              <a:rPr lang="fr-CA" dirty="0">
                <a:solidFill>
                  <a:srgbClr val="0D266D"/>
                </a:solidFill>
                <a:latin typeface="Arial" panose="020B0604020202020204" pitchFamily="34" charset="0"/>
                <a:ea typeface="Arial"/>
                <a:cs typeface="Arial" panose="020B0604020202020204" pitchFamily="34" charset="0"/>
                <a:sym typeface="Arial"/>
              </a:rPr>
              <a:t>60</a:t>
            </a:r>
            <a:r>
              <a:rPr lang="fr-CA" b="0" i="0" u="none" strike="noStrike" cap="none" dirty="0">
                <a:solidFill>
                  <a:srgbClr val="0D266D"/>
                </a:solidFill>
                <a:latin typeface="Arial" panose="020B0604020202020204" pitchFamily="34" charset="0"/>
                <a:ea typeface="Arial"/>
                <a:cs typeface="Arial" panose="020B0604020202020204" pitchFamily="34" charset="0"/>
                <a:sym typeface="Arial"/>
              </a:rPr>
              <a:t> % du 1 RM (11-13/20)</a:t>
            </a:r>
            <a:endParaRPr b="0" i="0" u="none" strike="noStrike" cap="none" dirty="0">
              <a:solidFill>
                <a:srgbClr val="0D266D"/>
              </a:solidFill>
              <a:latin typeface="Arial" panose="020B0604020202020204" pitchFamily="34" charset="0"/>
              <a:ea typeface="Arial"/>
              <a:cs typeface="Arial" panose="020B0604020202020204" pitchFamily="34" charset="0"/>
              <a:sym typeface="Arial"/>
            </a:endParaRPr>
          </a:p>
          <a:p>
            <a:pPr marL="0" marR="0" lvl="0" indent="0" algn="just" rtl="0">
              <a:lnSpc>
                <a:spcPct val="90000"/>
              </a:lnSpc>
              <a:spcBef>
                <a:spcPts val="0"/>
              </a:spcBef>
              <a:spcAft>
                <a:spcPts val="0"/>
              </a:spcAft>
              <a:buClr>
                <a:schemeClr val="dk1"/>
              </a:buClr>
              <a:buSzPts val="1800"/>
              <a:buFont typeface="Arial"/>
              <a:buNone/>
            </a:pPr>
            <a:endParaRPr b="0" i="0" u="none" strike="noStrike" cap="none" dirty="0">
              <a:solidFill>
                <a:srgbClr val="0D266D"/>
              </a:solidFill>
              <a:latin typeface="Arial" panose="020B0604020202020204" pitchFamily="34" charset="0"/>
              <a:ea typeface="Arial"/>
              <a:cs typeface="Arial" panose="020B0604020202020204" pitchFamily="34" charset="0"/>
              <a:sym typeface="Arial"/>
            </a:endParaRPr>
          </a:p>
          <a:p>
            <a:pPr marL="0" marR="0" lvl="0" indent="0" algn="just" rtl="0">
              <a:lnSpc>
                <a:spcPct val="90000"/>
              </a:lnSpc>
              <a:spcBef>
                <a:spcPts val="0"/>
              </a:spcBef>
              <a:spcAft>
                <a:spcPts val="0"/>
              </a:spcAft>
              <a:buClr>
                <a:srgbClr val="0D266D"/>
              </a:buClr>
              <a:buSzPts val="1800"/>
              <a:buFont typeface="Arial"/>
              <a:buNone/>
            </a:pPr>
            <a:r>
              <a:rPr lang="fr-CA" b="1" i="0" u="none" strike="noStrike" cap="none" dirty="0">
                <a:solidFill>
                  <a:srgbClr val="0D266D"/>
                </a:solidFill>
                <a:latin typeface="Arial" panose="020B0604020202020204" pitchFamily="34" charset="0"/>
                <a:ea typeface="Arial"/>
                <a:cs typeface="Arial" panose="020B0604020202020204" pitchFamily="34" charset="0"/>
                <a:sym typeface="Arial"/>
              </a:rPr>
              <a:t>Durée : 	</a:t>
            </a:r>
            <a:r>
              <a:rPr lang="fr-CA" b="0" i="0" u="none" strike="noStrike" cap="none" dirty="0">
                <a:solidFill>
                  <a:srgbClr val="0D266D"/>
                </a:solidFill>
                <a:latin typeface="Arial" panose="020B0604020202020204" pitchFamily="34" charset="0"/>
                <a:ea typeface="Arial"/>
                <a:cs typeface="Arial" panose="020B0604020202020204" pitchFamily="34" charset="0"/>
                <a:sym typeface="Arial"/>
              </a:rPr>
              <a:t>	3 séries de 8 exercices des principaux groupes musculaires</a:t>
            </a:r>
            <a:endParaRPr b="0" i="0" u="none" strike="noStrike" cap="none" dirty="0">
              <a:solidFill>
                <a:srgbClr val="0D266D"/>
              </a:solidFill>
              <a:latin typeface="Arial" panose="020B0604020202020204" pitchFamily="34" charset="0"/>
              <a:ea typeface="Arial"/>
              <a:cs typeface="Arial" panose="020B0604020202020204" pitchFamily="34" charset="0"/>
              <a:sym typeface="Arial"/>
            </a:endParaRPr>
          </a:p>
          <a:p>
            <a:pPr marL="0" marR="0" lvl="0" indent="0" algn="just" rtl="0">
              <a:lnSpc>
                <a:spcPct val="90000"/>
              </a:lnSpc>
              <a:spcBef>
                <a:spcPts val="0"/>
              </a:spcBef>
              <a:spcAft>
                <a:spcPts val="0"/>
              </a:spcAft>
              <a:buClr>
                <a:schemeClr val="dk1"/>
              </a:buClr>
              <a:buSzPts val="1800"/>
              <a:buFont typeface="Arial"/>
              <a:buNone/>
            </a:pPr>
            <a:endParaRPr b="0" i="0" u="none" strike="noStrike" cap="none" dirty="0">
              <a:solidFill>
                <a:srgbClr val="0D266D"/>
              </a:solidFill>
              <a:latin typeface="Arial" panose="020B0604020202020204" pitchFamily="34" charset="0"/>
              <a:ea typeface="Arial"/>
              <a:cs typeface="Arial" panose="020B0604020202020204" pitchFamily="34" charset="0"/>
              <a:sym typeface="Arial"/>
            </a:endParaRPr>
          </a:p>
          <a:p>
            <a:pPr marL="0" marR="0" lvl="0" indent="0" algn="just" rtl="0">
              <a:lnSpc>
                <a:spcPct val="90000"/>
              </a:lnSpc>
              <a:spcBef>
                <a:spcPts val="0"/>
              </a:spcBef>
              <a:spcAft>
                <a:spcPts val="0"/>
              </a:spcAft>
              <a:buClr>
                <a:srgbClr val="0D266D"/>
              </a:buClr>
              <a:buSzPts val="1800"/>
              <a:buFont typeface="Arial"/>
              <a:buNone/>
            </a:pPr>
            <a:r>
              <a:rPr lang="fr-CA" b="1" i="0" u="none" strike="noStrike" cap="none" dirty="0">
                <a:solidFill>
                  <a:srgbClr val="0D266D"/>
                </a:solidFill>
                <a:latin typeface="Arial" panose="020B0604020202020204" pitchFamily="34" charset="0"/>
                <a:ea typeface="Arial"/>
                <a:cs typeface="Arial" panose="020B0604020202020204" pitchFamily="34" charset="0"/>
                <a:sym typeface="Arial"/>
              </a:rPr>
              <a:t>Type : </a:t>
            </a:r>
            <a:r>
              <a:rPr lang="fr-CA" b="0" i="0" u="none" strike="noStrike" cap="none" dirty="0">
                <a:solidFill>
                  <a:srgbClr val="0D266D"/>
                </a:solidFill>
                <a:latin typeface="Arial" panose="020B0604020202020204" pitchFamily="34" charset="0"/>
                <a:ea typeface="Arial"/>
                <a:cs typeface="Arial" panose="020B0604020202020204" pitchFamily="34" charset="0"/>
                <a:sym typeface="Arial"/>
              </a:rPr>
              <a:t>		</a:t>
            </a:r>
            <a:r>
              <a:rPr lang="fr-CA" dirty="0">
                <a:solidFill>
                  <a:srgbClr val="0D266D"/>
                </a:solidFill>
                <a:latin typeface="Arial" panose="020B0604020202020204" pitchFamily="34" charset="0"/>
                <a:cs typeface="Arial" panose="020B0604020202020204" pitchFamily="34" charset="0"/>
              </a:rPr>
              <a:t>Poids libres et poids du corps</a:t>
            </a:r>
            <a:endParaRPr b="0" i="0" u="none" strike="noStrike" cap="none" dirty="0">
              <a:solidFill>
                <a:srgbClr val="0D266D"/>
              </a:solidFill>
              <a:latin typeface="Arial" panose="020B0604020202020204" pitchFamily="34" charset="0"/>
              <a:ea typeface="Arial"/>
              <a:cs typeface="Arial" panose="020B0604020202020204" pitchFamily="34" charset="0"/>
              <a:sym typeface="Arial"/>
            </a:endParaRPr>
          </a:p>
          <a:p>
            <a:pPr marL="0" marR="0" lvl="0" indent="0" algn="just" rtl="0">
              <a:lnSpc>
                <a:spcPct val="90000"/>
              </a:lnSpc>
              <a:spcBef>
                <a:spcPts val="0"/>
              </a:spcBef>
              <a:spcAft>
                <a:spcPts val="0"/>
              </a:spcAft>
              <a:buClr>
                <a:schemeClr val="dk1"/>
              </a:buClr>
              <a:buSzPts val="1800"/>
              <a:buFont typeface="Arial"/>
              <a:buNone/>
            </a:pPr>
            <a:endParaRPr b="0" i="0" u="none" strike="noStrike" cap="none" dirty="0">
              <a:solidFill>
                <a:srgbClr val="0D266D"/>
              </a:solidFill>
              <a:latin typeface="Arial" panose="020B0604020202020204" pitchFamily="34" charset="0"/>
              <a:ea typeface="Arial"/>
              <a:cs typeface="Arial" panose="020B0604020202020204" pitchFamily="34" charset="0"/>
              <a:sym typeface="Arial"/>
            </a:endParaRPr>
          </a:p>
          <a:p>
            <a:pPr marL="0" marR="0" lvl="0" indent="0" algn="just" rtl="0">
              <a:lnSpc>
                <a:spcPct val="90000"/>
              </a:lnSpc>
              <a:spcBef>
                <a:spcPts val="0"/>
              </a:spcBef>
              <a:spcAft>
                <a:spcPts val="0"/>
              </a:spcAft>
              <a:buClr>
                <a:schemeClr val="dk1"/>
              </a:buClr>
              <a:buSzPts val="1800"/>
              <a:buFont typeface="Arial"/>
              <a:buNone/>
            </a:pPr>
            <a:endParaRPr b="0" i="0" u="none" strike="noStrike" cap="none" dirty="0">
              <a:solidFill>
                <a:srgbClr val="0D266D"/>
              </a:solidFill>
              <a:latin typeface="Arial" panose="020B0604020202020204" pitchFamily="34" charset="0"/>
              <a:ea typeface="Arial"/>
              <a:cs typeface="Arial" panose="020B0604020202020204" pitchFamily="34" charset="0"/>
              <a:sym typeface="Arial"/>
            </a:endParaRPr>
          </a:p>
        </p:txBody>
      </p:sp>
      <p:sp>
        <p:nvSpPr>
          <p:cNvPr id="5" name="Google Shape;454;p39">
            <a:extLst>
              <a:ext uri="{FF2B5EF4-FFF2-40B4-BE49-F238E27FC236}">
                <a16:creationId xmlns:a16="http://schemas.microsoft.com/office/drawing/2014/main" id="{AD52FB4A-3844-10D3-8743-A038A73FEF6A}"/>
              </a:ext>
            </a:extLst>
          </p:cNvPr>
          <p:cNvSpPr txBox="1">
            <a:spLocks noGrp="1"/>
          </p:cNvSpPr>
          <p:nvPr>
            <p:ph type="body" idx="1"/>
          </p:nvPr>
        </p:nvSpPr>
        <p:spPr>
          <a:xfrm>
            <a:off x="480955" y="318135"/>
            <a:ext cx="8171974" cy="2059305"/>
          </a:xfrm>
          <a:prstGeom prst="rect">
            <a:avLst/>
          </a:prstGeom>
          <a:noFill/>
          <a:ln>
            <a:noFill/>
          </a:ln>
        </p:spPr>
        <p:txBody>
          <a:bodyPr spcFirstLastPara="1" wrap="square" lIns="91425" tIns="91425" rIns="91425" bIns="91425" anchor="t" anchorCtr="0">
            <a:noAutofit/>
          </a:bodyPr>
          <a:lstStyle/>
          <a:p>
            <a:pPr marL="0" indent="0" algn="just">
              <a:buClr>
                <a:srgbClr val="0D266D"/>
              </a:buClr>
              <a:buNone/>
            </a:pPr>
            <a:r>
              <a:rPr lang="fr-CA" sz="1800" b="1" dirty="0">
                <a:solidFill>
                  <a:srgbClr val="0D266D"/>
                </a:solidFill>
                <a:latin typeface="Arial" panose="020B0604020202020204" pitchFamily="34" charset="0"/>
                <a:cs typeface="Arial" panose="020B0604020202020204" pitchFamily="34" charset="0"/>
              </a:rPr>
              <a:t>Prescription de l’exercice cardiovasculaire (aérobie) que vous aviez donné à monsieur Laprise :</a:t>
            </a:r>
          </a:p>
          <a:p>
            <a:pPr marL="0" lvl="0" indent="0" algn="just" rtl="0">
              <a:lnSpc>
                <a:spcPct val="90000"/>
              </a:lnSpc>
              <a:spcBef>
                <a:spcPts val="0"/>
              </a:spcBef>
              <a:spcAft>
                <a:spcPts val="0"/>
              </a:spcAft>
              <a:buClr>
                <a:schemeClr val="dk1"/>
              </a:buClr>
              <a:buSzPts val="1800"/>
              <a:buNone/>
            </a:pPr>
            <a:endParaRPr lang="fr-CA" sz="1800" dirty="0">
              <a:solidFill>
                <a:srgbClr val="0D266D"/>
              </a:solidFill>
              <a:latin typeface="Arial" panose="020B0604020202020204" pitchFamily="34" charset="0"/>
              <a:cs typeface="Arial" panose="020B0604020202020204" pitchFamily="34" charset="0"/>
            </a:endParaRPr>
          </a:p>
          <a:p>
            <a:pPr marL="0" lvl="0" indent="0" algn="just" rtl="0">
              <a:lnSpc>
                <a:spcPct val="150000"/>
              </a:lnSpc>
              <a:spcBef>
                <a:spcPts val="0"/>
              </a:spcBef>
              <a:spcAft>
                <a:spcPts val="0"/>
              </a:spcAft>
              <a:buClr>
                <a:srgbClr val="0D266D"/>
              </a:buClr>
              <a:buSzPts val="1800"/>
              <a:buNone/>
            </a:pPr>
            <a:r>
              <a:rPr lang="fr-CA" sz="1800" b="1" dirty="0">
                <a:solidFill>
                  <a:srgbClr val="0D266D"/>
                </a:solidFill>
                <a:latin typeface="Arial" panose="020B0604020202020204" pitchFamily="34" charset="0"/>
                <a:cs typeface="Arial" panose="020B0604020202020204" pitchFamily="34" charset="0"/>
              </a:rPr>
              <a:t>Fréquence :</a:t>
            </a:r>
            <a:r>
              <a:rPr lang="fr-CA" sz="1800" dirty="0">
                <a:solidFill>
                  <a:srgbClr val="0D266D"/>
                </a:solidFill>
                <a:latin typeface="Arial" panose="020B0604020202020204" pitchFamily="34" charset="0"/>
                <a:cs typeface="Arial" panose="020B0604020202020204" pitchFamily="34" charset="0"/>
              </a:rPr>
              <a:t>	4 fois par semaine</a:t>
            </a:r>
            <a:endParaRPr sz="1800" dirty="0">
              <a:solidFill>
                <a:srgbClr val="0D266D"/>
              </a:solidFill>
              <a:latin typeface="Arial" panose="020B0604020202020204" pitchFamily="34" charset="0"/>
              <a:cs typeface="Arial" panose="020B0604020202020204" pitchFamily="34" charset="0"/>
            </a:endParaRPr>
          </a:p>
          <a:p>
            <a:pPr marL="0" lvl="0" indent="0" algn="just" rtl="0">
              <a:lnSpc>
                <a:spcPct val="150000"/>
              </a:lnSpc>
              <a:spcBef>
                <a:spcPts val="0"/>
              </a:spcBef>
              <a:spcAft>
                <a:spcPts val="0"/>
              </a:spcAft>
              <a:buClr>
                <a:srgbClr val="0D266D"/>
              </a:buClr>
              <a:buSzPts val="1800"/>
              <a:buNone/>
            </a:pPr>
            <a:r>
              <a:rPr lang="fr-CA" sz="1800" b="1" dirty="0">
                <a:solidFill>
                  <a:srgbClr val="0D266D"/>
                </a:solidFill>
                <a:latin typeface="Arial" panose="020B0604020202020204" pitchFamily="34" charset="0"/>
                <a:cs typeface="Arial" panose="020B0604020202020204" pitchFamily="34" charset="0"/>
              </a:rPr>
              <a:t>Intensité :</a:t>
            </a:r>
            <a:r>
              <a:rPr lang="fr-CA" sz="1800" dirty="0">
                <a:solidFill>
                  <a:srgbClr val="0D266D"/>
                </a:solidFill>
                <a:latin typeface="Arial" panose="020B0604020202020204" pitchFamily="34" charset="0"/>
                <a:cs typeface="Arial" panose="020B0604020202020204" pitchFamily="34" charset="0"/>
              </a:rPr>
              <a:t>	50-59 % de la FC de réserve </a:t>
            </a:r>
          </a:p>
          <a:p>
            <a:pPr marL="0" lvl="0" indent="0" algn="just" rtl="0">
              <a:lnSpc>
                <a:spcPct val="150000"/>
              </a:lnSpc>
              <a:spcBef>
                <a:spcPts val="0"/>
              </a:spcBef>
              <a:spcAft>
                <a:spcPts val="0"/>
              </a:spcAft>
              <a:buClr>
                <a:srgbClr val="0D266D"/>
              </a:buClr>
              <a:buSzPts val="1800"/>
              <a:buNone/>
            </a:pPr>
            <a:r>
              <a:rPr lang="fr-CA" sz="1800" b="0" i="0" u="none" strike="noStrike" cap="none" dirty="0">
                <a:solidFill>
                  <a:srgbClr val="0D266D"/>
                </a:solidFill>
                <a:latin typeface="Arial"/>
                <a:ea typeface="Arial"/>
                <a:cs typeface="Arial"/>
                <a:sym typeface="Arial"/>
              </a:rPr>
              <a:t>		FC cibles : 113-120 BPM, EPE 13-14/20</a:t>
            </a:r>
            <a:endParaRPr sz="1800" dirty="0">
              <a:solidFill>
                <a:srgbClr val="0D266D"/>
              </a:solidFill>
              <a:latin typeface="Arial" panose="020B0604020202020204" pitchFamily="34" charset="0"/>
              <a:cs typeface="Arial" panose="020B0604020202020204" pitchFamily="34" charset="0"/>
            </a:endParaRPr>
          </a:p>
          <a:p>
            <a:pPr marL="0" lvl="0" indent="0" algn="just" rtl="0">
              <a:lnSpc>
                <a:spcPct val="150000"/>
              </a:lnSpc>
              <a:spcBef>
                <a:spcPts val="0"/>
              </a:spcBef>
              <a:spcAft>
                <a:spcPts val="0"/>
              </a:spcAft>
              <a:buClr>
                <a:srgbClr val="0D266D"/>
              </a:buClr>
              <a:buSzPts val="1800"/>
              <a:buNone/>
            </a:pPr>
            <a:r>
              <a:rPr lang="fr-CA" sz="1800" b="1" dirty="0">
                <a:solidFill>
                  <a:srgbClr val="0D266D"/>
                </a:solidFill>
                <a:latin typeface="Arial" panose="020B0604020202020204" pitchFamily="34" charset="0"/>
                <a:cs typeface="Arial" panose="020B0604020202020204" pitchFamily="34" charset="0"/>
              </a:rPr>
              <a:t>Durée : 	</a:t>
            </a:r>
            <a:r>
              <a:rPr lang="fr-CA" sz="1800" dirty="0">
                <a:solidFill>
                  <a:srgbClr val="0D266D"/>
                </a:solidFill>
                <a:latin typeface="Arial" panose="020B0604020202020204" pitchFamily="34" charset="0"/>
                <a:cs typeface="Arial" panose="020B0604020202020204" pitchFamily="34" charset="0"/>
              </a:rPr>
              <a:t>	45 minutes</a:t>
            </a:r>
            <a:endParaRPr sz="1800" dirty="0">
              <a:solidFill>
                <a:srgbClr val="0D266D"/>
              </a:solidFill>
              <a:latin typeface="Arial" panose="020B0604020202020204" pitchFamily="34" charset="0"/>
              <a:cs typeface="Arial" panose="020B0604020202020204" pitchFamily="34" charset="0"/>
            </a:endParaRPr>
          </a:p>
          <a:p>
            <a:pPr marL="0" lvl="0" indent="0" algn="just" rtl="0">
              <a:lnSpc>
                <a:spcPct val="150000"/>
              </a:lnSpc>
              <a:spcBef>
                <a:spcPts val="0"/>
              </a:spcBef>
              <a:spcAft>
                <a:spcPts val="0"/>
              </a:spcAft>
              <a:buClr>
                <a:srgbClr val="0D266D"/>
              </a:buClr>
              <a:buSzPts val="1800"/>
              <a:buNone/>
            </a:pPr>
            <a:r>
              <a:rPr lang="fr-CA" sz="1800" b="1" dirty="0">
                <a:solidFill>
                  <a:srgbClr val="0D266D"/>
                </a:solidFill>
                <a:latin typeface="Arial" panose="020B0604020202020204" pitchFamily="34" charset="0"/>
                <a:cs typeface="Arial" panose="020B0604020202020204" pitchFamily="34" charset="0"/>
              </a:rPr>
              <a:t>Type : </a:t>
            </a:r>
            <a:r>
              <a:rPr lang="fr-CA" sz="1800" dirty="0">
                <a:solidFill>
                  <a:srgbClr val="0D266D"/>
                </a:solidFill>
                <a:latin typeface="Arial" panose="020B0604020202020204" pitchFamily="34" charset="0"/>
                <a:cs typeface="Arial" panose="020B0604020202020204" pitchFamily="34" charset="0"/>
              </a:rPr>
              <a:t>		marche à l’extérieur</a:t>
            </a:r>
            <a:endParaRPr sz="18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sz="1800" dirty="0">
              <a:solidFill>
                <a:srgbClr val="0D266D"/>
              </a:solidFill>
              <a:latin typeface="Arial" panose="020B0604020202020204" pitchFamily="34" charset="0"/>
              <a:cs typeface="Arial" panose="020B0604020202020204" pitchFamily="34" charset="0"/>
            </a:endParaRPr>
          </a:p>
        </p:txBody>
      </p:sp>
      <p:sp>
        <p:nvSpPr>
          <p:cNvPr id="2" name="Google Shape;148;p11">
            <a:extLst>
              <a:ext uri="{FF2B5EF4-FFF2-40B4-BE49-F238E27FC236}">
                <a16:creationId xmlns:a16="http://schemas.microsoft.com/office/drawing/2014/main" id="{A73A0F86-A99B-EA23-2A7B-36C3B595FB96}"/>
              </a:ext>
            </a:extLst>
          </p:cNvPr>
          <p:cNvSpPr/>
          <p:nvPr/>
        </p:nvSpPr>
        <p:spPr>
          <a:xfrm>
            <a:off x="5990900" y="2688260"/>
            <a:ext cx="2895600" cy="863238"/>
          </a:xfrm>
          <a:prstGeom prst="round2DiagRect">
            <a:avLst>
              <a:gd name="adj1" fmla="val 16667"/>
              <a:gd name="adj2" fmla="val 0"/>
            </a:avLst>
          </a:prstGeom>
          <a:solidFill>
            <a:srgbClr val="CAE7F5"/>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 name="Google Shape;149;p11">
            <a:extLst>
              <a:ext uri="{FF2B5EF4-FFF2-40B4-BE49-F238E27FC236}">
                <a16:creationId xmlns:a16="http://schemas.microsoft.com/office/drawing/2014/main" id="{5041CC38-354E-8472-2281-50D3E8D880E5}"/>
              </a:ext>
            </a:extLst>
          </p:cNvPr>
          <p:cNvSpPr txBox="1"/>
          <p:nvPr/>
        </p:nvSpPr>
        <p:spPr>
          <a:xfrm>
            <a:off x="6106456" y="2590000"/>
            <a:ext cx="2780044" cy="733475"/>
          </a:xfrm>
          <a:prstGeom prst="rect">
            <a:avLst/>
          </a:prstGeom>
          <a:noFill/>
          <a:ln>
            <a:noFill/>
          </a:ln>
        </p:spPr>
        <p:txBody>
          <a:bodyPr spcFirstLastPara="1" wrap="square" lIns="91425" tIns="91425" rIns="91425" bIns="91425" anchor="t" anchorCtr="0">
            <a:noAutofit/>
          </a:bodyPr>
          <a:lstStyle/>
          <a:p>
            <a:pPr marL="0" marR="0" lvl="0" indent="0" algn="just" rtl="0">
              <a:lnSpc>
                <a:spcPct val="90000"/>
              </a:lnSpc>
              <a:spcBef>
                <a:spcPts val="1000"/>
              </a:spcBef>
              <a:spcAft>
                <a:spcPts val="0"/>
              </a:spcAft>
              <a:buClr>
                <a:srgbClr val="0D266D"/>
              </a:buClr>
              <a:buSzPts val="1800"/>
              <a:buFont typeface="Arial"/>
              <a:buNone/>
            </a:pPr>
            <a:r>
              <a:rPr lang="fr-CA" sz="1800" b="0" i="0" u="none" strike="noStrike" cap="none" dirty="0" err="1">
                <a:solidFill>
                  <a:srgbClr val="0D266D"/>
                </a:solidFill>
                <a:latin typeface="Arial"/>
                <a:ea typeface="Arial"/>
                <a:cs typeface="Arial"/>
                <a:sym typeface="Arial"/>
              </a:rPr>
              <a:t>FC</a:t>
            </a:r>
            <a:r>
              <a:rPr lang="fr-CA" sz="1800" b="0" i="0" u="none" strike="noStrike" cap="none" baseline="-25000" dirty="0" err="1">
                <a:solidFill>
                  <a:srgbClr val="0D266D"/>
                </a:solidFill>
                <a:latin typeface="Arial"/>
                <a:ea typeface="Arial"/>
                <a:cs typeface="Arial"/>
                <a:sym typeface="Arial"/>
              </a:rPr>
              <a:t>repos</a:t>
            </a:r>
            <a:r>
              <a:rPr lang="fr-CA" sz="1800" b="0" i="0" u="none" strike="noStrike" cap="none" dirty="0">
                <a:solidFill>
                  <a:srgbClr val="0D266D"/>
                </a:solidFill>
                <a:latin typeface="Arial"/>
                <a:ea typeface="Arial"/>
                <a:cs typeface="Arial"/>
                <a:sym typeface="Arial"/>
              </a:rPr>
              <a:t> = 70 BPM</a:t>
            </a:r>
            <a:endParaRPr sz="1400" b="0" i="0" u="none" strike="noStrike" cap="none" dirty="0">
              <a:solidFill>
                <a:srgbClr val="000000"/>
              </a:solidFill>
              <a:latin typeface="Arial"/>
              <a:ea typeface="Arial"/>
              <a:cs typeface="Arial"/>
              <a:sym typeface="Arial"/>
            </a:endParaRPr>
          </a:p>
          <a:p>
            <a:pPr marL="0" marR="0" lvl="0" indent="0" algn="just" rtl="0">
              <a:lnSpc>
                <a:spcPct val="90000"/>
              </a:lnSpc>
              <a:spcBef>
                <a:spcPts val="1000"/>
              </a:spcBef>
              <a:spcAft>
                <a:spcPts val="0"/>
              </a:spcAft>
              <a:buClr>
                <a:srgbClr val="0D266D"/>
              </a:buClr>
              <a:buSzPts val="1800"/>
              <a:buFont typeface="Arial"/>
              <a:buNone/>
            </a:pPr>
            <a:r>
              <a:rPr lang="fr-CA" sz="1800" b="0" i="0" u="none" strike="noStrike" cap="none" dirty="0" err="1">
                <a:solidFill>
                  <a:srgbClr val="0D266D"/>
                </a:solidFill>
                <a:latin typeface="Arial"/>
                <a:ea typeface="Arial"/>
                <a:cs typeface="Arial"/>
                <a:sym typeface="Arial"/>
              </a:rPr>
              <a:t>FC</a:t>
            </a:r>
            <a:r>
              <a:rPr lang="fr-CA" sz="1800" b="0" i="0" u="none" strike="noStrike" cap="none" baseline="-25000" dirty="0" err="1">
                <a:solidFill>
                  <a:srgbClr val="0D266D"/>
                </a:solidFill>
                <a:latin typeface="Arial"/>
                <a:ea typeface="Arial"/>
                <a:cs typeface="Arial"/>
                <a:sym typeface="Arial"/>
              </a:rPr>
              <a:t>max</a:t>
            </a:r>
            <a:r>
              <a:rPr lang="fr-CA" sz="1800" b="0" i="0" u="none" strike="noStrike" cap="none" dirty="0">
                <a:solidFill>
                  <a:srgbClr val="0D266D"/>
                </a:solidFill>
                <a:latin typeface="Arial"/>
                <a:ea typeface="Arial"/>
                <a:cs typeface="Arial"/>
                <a:sym typeface="Arial"/>
              </a:rPr>
              <a:t> = 207 – (0,7 x âge)</a:t>
            </a:r>
            <a:endParaRPr sz="1400" b="0" i="0" u="none" strike="noStrike" cap="none" dirty="0">
              <a:solidFill>
                <a:srgbClr val="000000"/>
              </a:solidFill>
              <a:latin typeface="Arial"/>
              <a:ea typeface="Arial"/>
              <a:cs typeface="Arial"/>
              <a:sym typeface="Arial"/>
            </a:endParaRPr>
          </a:p>
          <a:p>
            <a:pPr marL="0" marR="0" lvl="0" indent="0" algn="just" rtl="0">
              <a:lnSpc>
                <a:spcPct val="90000"/>
              </a:lnSpc>
              <a:spcBef>
                <a:spcPts val="1000"/>
              </a:spcBef>
              <a:spcAft>
                <a:spcPts val="0"/>
              </a:spcAft>
              <a:buClr>
                <a:schemeClr val="dk1"/>
              </a:buClr>
              <a:buSzPts val="1800"/>
              <a:buFont typeface="Arial"/>
              <a:buNone/>
            </a:pPr>
            <a:endParaRPr sz="18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6899431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A4AE19-1786-41A1-2D10-F08F411F9A15}"/>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358D8967-3EA4-3448-6D26-AC141465B8DC}"/>
              </a:ext>
            </a:extLst>
          </p:cNvPr>
          <p:cNvSpPr>
            <a:spLocks noGrp="1"/>
          </p:cNvSpPr>
          <p:nvPr>
            <p:ph type="title"/>
          </p:nvPr>
        </p:nvSpPr>
        <p:spPr>
          <a:xfrm>
            <a:off x="1768774" y="363757"/>
            <a:ext cx="6746575" cy="609579"/>
          </a:xfrm>
        </p:spPr>
        <p:txBody>
          <a:bodyPr>
            <a:normAutofit/>
          </a:bodyPr>
          <a:lstStyle/>
          <a:p>
            <a:pPr algn="l"/>
            <a:r>
              <a:rPr lang="fr-CA" dirty="0"/>
              <a:t>Mise en situation</a:t>
            </a:r>
          </a:p>
        </p:txBody>
      </p:sp>
      <p:sp>
        <p:nvSpPr>
          <p:cNvPr id="5" name="Espace réservé du texte 4">
            <a:extLst>
              <a:ext uri="{FF2B5EF4-FFF2-40B4-BE49-F238E27FC236}">
                <a16:creationId xmlns:a16="http://schemas.microsoft.com/office/drawing/2014/main" id="{E4F2A77C-2A34-0CDC-3545-53AB3582C17B}"/>
              </a:ext>
            </a:extLst>
          </p:cNvPr>
          <p:cNvSpPr>
            <a:spLocks noGrp="1"/>
          </p:cNvSpPr>
          <p:nvPr>
            <p:ph type="body" idx="2"/>
          </p:nvPr>
        </p:nvSpPr>
        <p:spPr>
          <a:xfrm>
            <a:off x="258793" y="6387994"/>
            <a:ext cx="2312957" cy="230073"/>
          </a:xfrm>
        </p:spPr>
        <p:txBody>
          <a:bodyPr>
            <a:normAutofit/>
          </a:bodyPr>
          <a:lstStyle/>
          <a:p>
            <a:pPr algn="r"/>
            <a:r>
              <a:rPr lang="fr-CA" dirty="0"/>
              <a:t>Maladie artérielle périphérique</a:t>
            </a:r>
          </a:p>
        </p:txBody>
      </p:sp>
      <p:pic>
        <p:nvPicPr>
          <p:cNvPr id="7" name="Graphique 6" descr="Cœur avec battements avec un remplissage uni">
            <a:extLst>
              <a:ext uri="{FF2B5EF4-FFF2-40B4-BE49-F238E27FC236}">
                <a16:creationId xmlns:a16="http://schemas.microsoft.com/office/drawing/2014/main" id="{E54CE7E2-4E58-B6A8-8F56-B8FB793B12A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66186" y="17251"/>
            <a:ext cx="1302589" cy="1302589"/>
          </a:xfrm>
          <a:prstGeom prst="rect">
            <a:avLst/>
          </a:prstGeom>
        </p:spPr>
      </p:pic>
      <p:sp>
        <p:nvSpPr>
          <p:cNvPr id="2" name="Google Shape;184;p16">
            <a:extLst>
              <a:ext uri="{FF2B5EF4-FFF2-40B4-BE49-F238E27FC236}">
                <a16:creationId xmlns:a16="http://schemas.microsoft.com/office/drawing/2014/main" id="{F080425F-2C35-F288-027F-9DCB0BC82264}"/>
              </a:ext>
            </a:extLst>
          </p:cNvPr>
          <p:cNvSpPr txBox="1"/>
          <p:nvPr/>
        </p:nvSpPr>
        <p:spPr>
          <a:xfrm>
            <a:off x="4027182" y="1596300"/>
            <a:ext cx="4764257" cy="3416400"/>
          </a:xfrm>
          <a:prstGeom prst="rect">
            <a:avLst/>
          </a:prstGeom>
          <a:noFill/>
          <a:ln>
            <a:noFill/>
          </a:ln>
        </p:spPr>
        <p:txBody>
          <a:bodyPr spcFirstLastPara="1" wrap="square" lIns="91425" tIns="91425" rIns="91425" bIns="91425" anchor="t" anchorCtr="0">
            <a:noAutofit/>
          </a:bodyPr>
          <a:lstStyle/>
          <a:p>
            <a:pPr marL="0" marR="0" lvl="0" indent="0" rtl="0">
              <a:lnSpc>
                <a:spcPct val="90000"/>
              </a:lnSpc>
              <a:spcBef>
                <a:spcPts val="0"/>
              </a:spcBef>
              <a:spcAft>
                <a:spcPts val="0"/>
              </a:spcAft>
              <a:buClr>
                <a:srgbClr val="0D266D"/>
              </a:buClr>
              <a:buSzPts val="2200"/>
              <a:buFont typeface="Arial"/>
              <a:buNone/>
            </a:pPr>
            <a:r>
              <a:rPr lang="fr-CA" sz="2200" b="0" i="0" u="none" strike="noStrike" cap="none" dirty="0">
                <a:solidFill>
                  <a:srgbClr val="0D266D"/>
                </a:solidFill>
                <a:latin typeface="Arial"/>
                <a:ea typeface="Arial"/>
                <a:cs typeface="Arial"/>
                <a:sym typeface="Arial"/>
              </a:rPr>
              <a:t>Monsieur Laprise vou</a:t>
            </a:r>
            <a:r>
              <a:rPr lang="fr-CA" sz="2200" dirty="0">
                <a:solidFill>
                  <a:srgbClr val="0D266D"/>
                </a:solidFill>
                <a:latin typeface="Arial"/>
                <a:ea typeface="Arial"/>
                <a:cs typeface="Arial"/>
                <a:sym typeface="Arial"/>
              </a:rPr>
              <a:t>s demande d’évaluer sa </a:t>
            </a:r>
            <a:r>
              <a:rPr lang="fr-CA" sz="2200" b="0" i="0" u="none" strike="noStrike" cap="none" dirty="0">
                <a:solidFill>
                  <a:srgbClr val="0D266D"/>
                </a:solidFill>
                <a:latin typeface="Arial"/>
                <a:ea typeface="Arial"/>
                <a:cs typeface="Arial"/>
                <a:sym typeface="Arial"/>
              </a:rPr>
              <a:t>capacité cardiorespiratoire. Il aimerait ensuite avoir un programme d’entraînement sur tapis roulant. Vous avez sélectionné le protocole de </a:t>
            </a:r>
            <a:r>
              <a:rPr lang="fr-CA" sz="2200" b="0" i="0" u="none" strike="noStrike" cap="none" dirty="0" err="1">
                <a:solidFill>
                  <a:srgbClr val="0D266D"/>
                </a:solidFill>
                <a:latin typeface="Arial"/>
                <a:ea typeface="Arial"/>
                <a:cs typeface="Arial"/>
                <a:sym typeface="Arial"/>
              </a:rPr>
              <a:t>Naughton</a:t>
            </a:r>
            <a:r>
              <a:rPr lang="fr-CA" sz="2200" b="0" i="0" u="none" strike="noStrike" cap="none" dirty="0">
                <a:solidFill>
                  <a:srgbClr val="0D266D"/>
                </a:solidFill>
                <a:latin typeface="Arial"/>
                <a:ea typeface="Arial"/>
                <a:cs typeface="Arial"/>
                <a:sym typeface="Arial"/>
              </a:rPr>
              <a:t>, puisque c’est avec ce test cardiovasculaire que vous aviez évalué la capacité cardiorespiratoire de monsieur Laprise la dernière fois.</a:t>
            </a:r>
            <a:endParaRPr sz="2200" b="0" i="0" u="none" strike="noStrike" cap="none" dirty="0">
              <a:solidFill>
                <a:srgbClr val="000000"/>
              </a:solidFill>
              <a:latin typeface="Arial"/>
              <a:ea typeface="Arial"/>
              <a:cs typeface="Arial"/>
              <a:sym typeface="Arial"/>
            </a:endParaRPr>
          </a:p>
          <a:p>
            <a:pPr marL="0" marR="0" lvl="0" indent="0" rtl="0">
              <a:lnSpc>
                <a:spcPct val="90000"/>
              </a:lnSpc>
              <a:spcBef>
                <a:spcPts val="0"/>
              </a:spcBef>
              <a:spcAft>
                <a:spcPts val="0"/>
              </a:spcAft>
              <a:buClr>
                <a:schemeClr val="dk1"/>
              </a:buClr>
              <a:buSzPts val="2200"/>
              <a:buFont typeface="Arial"/>
              <a:buNone/>
            </a:pPr>
            <a:endParaRPr sz="2200" b="0" i="0" u="none" strike="noStrike" cap="none" dirty="0">
              <a:solidFill>
                <a:srgbClr val="0D266D"/>
              </a:solidFill>
              <a:latin typeface="Arial"/>
              <a:ea typeface="Arial"/>
              <a:cs typeface="Arial"/>
              <a:sym typeface="Arial"/>
            </a:endParaRPr>
          </a:p>
          <a:p>
            <a:pPr marL="0" marR="0" lvl="0" indent="0" rtl="0">
              <a:lnSpc>
                <a:spcPct val="90000"/>
              </a:lnSpc>
              <a:spcBef>
                <a:spcPts val="0"/>
              </a:spcBef>
              <a:spcAft>
                <a:spcPts val="0"/>
              </a:spcAft>
              <a:buClr>
                <a:srgbClr val="0D266D"/>
              </a:buClr>
              <a:buSzPts val="2200"/>
              <a:buFont typeface="Arial"/>
              <a:buNone/>
            </a:pPr>
            <a:r>
              <a:rPr lang="fr-CA" sz="2200" b="1" i="0" u="none" strike="noStrike" cap="none" dirty="0">
                <a:solidFill>
                  <a:srgbClr val="0D266D"/>
                </a:solidFill>
                <a:latin typeface="Arial"/>
                <a:ea typeface="Arial"/>
                <a:cs typeface="Arial"/>
                <a:sym typeface="Arial"/>
              </a:rPr>
              <a:t>Des informations se cachent dans l’image suivante, cliquez sur les endroits indiqués afin d’y avoir accès.</a:t>
            </a:r>
            <a:endParaRPr sz="2200" b="0" i="0" u="none" strike="noStrike" cap="none" dirty="0">
              <a:solidFill>
                <a:srgbClr val="000000"/>
              </a:solidFill>
              <a:latin typeface="Arial"/>
              <a:ea typeface="Arial"/>
              <a:cs typeface="Arial"/>
              <a:sym typeface="Arial"/>
            </a:endParaRPr>
          </a:p>
          <a:p>
            <a:pPr marL="0" marR="0" lvl="0" indent="0" rtl="0">
              <a:lnSpc>
                <a:spcPct val="90000"/>
              </a:lnSpc>
              <a:spcBef>
                <a:spcPts val="0"/>
              </a:spcBef>
              <a:spcAft>
                <a:spcPts val="0"/>
              </a:spcAft>
              <a:buClr>
                <a:schemeClr val="dk1"/>
              </a:buClr>
              <a:buSzPts val="2200"/>
              <a:buFont typeface="Arial"/>
              <a:buNone/>
            </a:pPr>
            <a:endParaRPr sz="2200" b="0" i="0" u="none" strike="noStrike" cap="none" dirty="0">
              <a:solidFill>
                <a:srgbClr val="0D266D"/>
              </a:solidFill>
              <a:latin typeface="Arial"/>
              <a:ea typeface="Arial"/>
              <a:cs typeface="Arial"/>
              <a:sym typeface="Arial"/>
            </a:endParaRPr>
          </a:p>
        </p:txBody>
      </p:sp>
      <p:pic>
        <p:nvPicPr>
          <p:cNvPr id="6" name="Image 5">
            <a:extLst>
              <a:ext uri="{FF2B5EF4-FFF2-40B4-BE49-F238E27FC236}">
                <a16:creationId xmlns:a16="http://schemas.microsoft.com/office/drawing/2014/main" id="{63D9205A-9BF3-ACBF-87DE-E7B99AF85718}"/>
              </a:ext>
            </a:extLst>
          </p:cNvPr>
          <p:cNvPicPr>
            <a:picLocks noChangeAspect="1"/>
          </p:cNvPicPr>
          <p:nvPr/>
        </p:nvPicPr>
        <p:blipFill>
          <a:blip r:embed="rId5"/>
          <a:stretch>
            <a:fillRect/>
          </a:stretch>
        </p:blipFill>
        <p:spPr>
          <a:xfrm>
            <a:off x="352561" y="1666344"/>
            <a:ext cx="3279404" cy="4372539"/>
          </a:xfrm>
          <a:prstGeom prst="rect">
            <a:avLst/>
          </a:prstGeom>
        </p:spPr>
      </p:pic>
    </p:spTree>
    <p:extLst>
      <p:ext uri="{BB962C8B-B14F-4D97-AF65-F5344CB8AC3E}">
        <p14:creationId xmlns:p14="http://schemas.microsoft.com/office/powerpoint/2010/main" val="3855687139"/>
      </p:ext>
    </p:extLst>
  </p:cSld>
  <p:clrMapOvr>
    <a:masterClrMapping/>
  </p:clrMapOvr>
</p:sld>
</file>

<file path=ppt/theme/theme1.xml><?xml version="1.0" encoding="utf-8"?>
<a:theme xmlns:a="http://schemas.openxmlformats.org/drawingml/2006/main" name="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Bureau">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Bureau">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12926</TotalTime>
  <Words>6927</Words>
  <Application>Microsoft Macintosh PowerPoint</Application>
  <PresentationFormat>Affichage à l'écran (4:3)</PresentationFormat>
  <Paragraphs>622</Paragraphs>
  <Slides>56</Slides>
  <Notes>54</Notes>
  <HiddenSlides>0</HiddenSlides>
  <MMClips>0</MMClips>
  <ScaleCrop>false</ScaleCrop>
  <HeadingPairs>
    <vt:vector size="6" baseType="variant">
      <vt:variant>
        <vt:lpstr>Polices utilisées</vt:lpstr>
      </vt:variant>
      <vt:variant>
        <vt:i4>9</vt:i4>
      </vt:variant>
      <vt:variant>
        <vt:lpstr>Thème</vt:lpstr>
      </vt:variant>
      <vt:variant>
        <vt:i4>1</vt:i4>
      </vt:variant>
      <vt:variant>
        <vt:lpstr>Titres des diapositives</vt:lpstr>
      </vt:variant>
      <vt:variant>
        <vt:i4>56</vt:i4>
      </vt:variant>
    </vt:vector>
  </HeadingPairs>
  <TitlesOfParts>
    <vt:vector size="66" baseType="lpstr">
      <vt:lpstr>AdvOT4f025a4e</vt:lpstr>
      <vt:lpstr>Aptos</vt:lpstr>
      <vt:lpstr>Aptos Display</vt:lpstr>
      <vt:lpstr>Arial</vt:lpstr>
      <vt:lpstr>ArialMT</vt:lpstr>
      <vt:lpstr>Calibri</vt:lpstr>
      <vt:lpstr>Open Sans</vt:lpstr>
      <vt:lpstr>Play</vt:lpstr>
      <vt:lpstr>Times New Roman</vt:lpstr>
      <vt:lpstr>Thème Office</vt:lpstr>
      <vt:lpstr>L’exercice et la maladie artérielle périphérique</vt:lpstr>
      <vt:lpstr>Conditions d’utilisation</vt:lpstr>
      <vt:lpstr>Consignes d’utilisation</vt:lpstr>
      <vt:lpstr>Objectifs d’apprentissage</vt:lpstr>
      <vt:lpstr>Mise en situation</vt:lpstr>
      <vt:lpstr>Mise en situation</vt:lpstr>
      <vt:lpstr>Présentation PowerPoint</vt:lpstr>
      <vt:lpstr>Présentation PowerPoint</vt:lpstr>
      <vt:lpstr>Mise en situation</vt:lpstr>
      <vt:lpstr>Présentation PowerPoint</vt:lpstr>
      <vt:lpstr>Présentation PowerPoint</vt:lpstr>
      <vt:lpstr>Présentation PowerPoint</vt:lpstr>
      <vt:lpstr>Douleurs au mollet lors du test à l’effort</vt:lpstr>
      <vt:lpstr>Douleurs au mollet lors du test à l’effort</vt:lpstr>
      <vt:lpstr>Rétroaction</vt:lpstr>
      <vt:lpstr>Douleurs au mollet lors du test à l’effort</vt:lpstr>
      <vt:lpstr>Douleurs à la marche lors du test à l’effort</vt:lpstr>
      <vt:lpstr>Rétroaction</vt:lpstr>
      <vt:lpstr>Maladie artérielle périphérique</vt:lpstr>
      <vt:lpstr>Monsieur Laprise revient vous voir</vt:lpstr>
      <vt:lpstr>Présentation PowerPoint</vt:lpstr>
      <vt:lpstr>Maladie artérielle périphérique</vt:lpstr>
      <vt:lpstr>Maladie artérielle périphérique</vt:lpstr>
      <vt:lpstr>Rétroaction</vt:lpstr>
      <vt:lpstr>Maladie artérielle périphérique</vt:lpstr>
      <vt:lpstr>Rétroaction</vt:lpstr>
      <vt:lpstr>Claudication intermittente</vt:lpstr>
      <vt:lpstr>Rétroaction</vt:lpstr>
      <vt:lpstr>Évaluer les douleurs aux jambes</vt:lpstr>
      <vt:lpstr>Rétroaction</vt:lpstr>
      <vt:lpstr>Médication</vt:lpstr>
      <vt:lpstr>Présentation PowerPoint</vt:lpstr>
      <vt:lpstr>Présentation PowerPoint</vt:lpstr>
      <vt:lpstr>Rétroaction</vt:lpstr>
      <vt:lpstr>Médication</vt:lpstr>
      <vt:lpstr>Rétroaction</vt:lpstr>
      <vt:lpstr>Perte de poids</vt:lpstr>
      <vt:lpstr>Perte de poids</vt:lpstr>
      <vt:lpstr>Rétroaction</vt:lpstr>
      <vt:lpstr>Impact de l’exercice sur la maladie artérielle périphérique</vt:lpstr>
      <vt:lpstr>Exercice et maladie artérielle périphérique</vt:lpstr>
      <vt:lpstr>Exercice et maladie artérielle périphérique</vt:lpstr>
      <vt:lpstr>Rétroaction</vt:lpstr>
      <vt:lpstr>Prescription de l’exercice cardiovasculaire</vt:lpstr>
      <vt:lpstr>Présentation PowerPoint</vt:lpstr>
      <vt:lpstr>Présentation PowerPoint</vt:lpstr>
      <vt:lpstr>Programme de marche</vt:lpstr>
      <vt:lpstr>Présentation PowerPoint</vt:lpstr>
      <vt:lpstr>Présentation PowerPoint</vt:lpstr>
      <vt:lpstr>Éléments à surveiller</vt:lpstr>
      <vt:lpstr>Présentation PowerPoint</vt:lpstr>
      <vt:lpstr>Présentation PowerPoint</vt:lpstr>
      <vt:lpstr>Références</vt:lpstr>
      <vt:lpstr>Bibliographie</vt:lpstr>
      <vt:lpstr>Remerciements</vt:lpstr>
      <vt:lpstr>L’exercice et la maladie artérielle périphérique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Utilisateur de Microsoft Office</dc:creator>
  <cp:lastModifiedBy>Patricia Blackburn</cp:lastModifiedBy>
  <cp:revision>380</cp:revision>
  <cp:lastPrinted>2025-03-14T20:28:03Z</cp:lastPrinted>
  <dcterms:created xsi:type="dcterms:W3CDTF">2019-06-11T15:41:09Z</dcterms:created>
  <dcterms:modified xsi:type="dcterms:W3CDTF">2025-03-25T02:14:37Z</dcterms:modified>
</cp:coreProperties>
</file>